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508" r:id="rId2"/>
    <p:sldId id="510" r:id="rId3"/>
    <p:sldId id="265" r:id="rId4"/>
    <p:sldId id="266" r:id="rId5"/>
    <p:sldId id="264" r:id="rId6"/>
    <p:sldId id="267" r:id="rId7"/>
    <p:sldId id="272" r:id="rId8"/>
    <p:sldId id="275" r:id="rId9"/>
    <p:sldId id="277" r:id="rId10"/>
    <p:sldId id="268" r:id="rId11"/>
    <p:sldId id="270" r:id="rId12"/>
    <p:sldId id="274" r:id="rId13"/>
    <p:sldId id="271" r:id="rId14"/>
    <p:sldId id="273" r:id="rId15"/>
    <p:sldId id="276" r:id="rId16"/>
    <p:sldId id="278" r:id="rId17"/>
    <p:sldId id="279" r:id="rId18"/>
    <p:sldId id="280" r:id="rId19"/>
    <p:sldId id="281" r:id="rId20"/>
    <p:sldId id="282" r:id="rId21"/>
    <p:sldId id="298" r:id="rId22"/>
    <p:sldId id="511" r:id="rId23"/>
    <p:sldId id="512" r:id="rId24"/>
    <p:sldId id="286" r:id="rId25"/>
    <p:sldId id="287" r:id="rId26"/>
    <p:sldId id="284" r:id="rId27"/>
    <p:sldId id="288" r:id="rId28"/>
    <p:sldId id="292" r:id="rId29"/>
    <p:sldId id="513" r:id="rId30"/>
    <p:sldId id="291" r:id="rId31"/>
    <p:sldId id="293" r:id="rId32"/>
    <p:sldId id="294" r:id="rId33"/>
    <p:sldId id="296" r:id="rId34"/>
    <p:sldId id="295" r:id="rId35"/>
    <p:sldId id="297" r:id="rId36"/>
    <p:sldId id="299" r:id="rId37"/>
    <p:sldId id="300" r:id="rId38"/>
    <p:sldId id="302" r:id="rId39"/>
    <p:sldId id="301" r:id="rId40"/>
    <p:sldId id="305" r:id="rId41"/>
    <p:sldId id="303" r:id="rId42"/>
    <p:sldId id="515" r:id="rId43"/>
    <p:sldId id="514" r:id="rId44"/>
    <p:sldId id="304" r:id="rId45"/>
    <p:sldId id="306" r:id="rId46"/>
    <p:sldId id="307" r:id="rId47"/>
    <p:sldId id="509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4"/>
    <p:restoredTop sz="96327"/>
  </p:normalViewPr>
  <p:slideViewPr>
    <p:cSldViewPr snapToGrid="0">
      <p:cViewPr varScale="1">
        <p:scale>
          <a:sx n="138" d="100"/>
          <a:sy n="138" d="100"/>
        </p:scale>
        <p:origin x="208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d3kyFGDn1FoYn7KcPD9pB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docs/datasets/process#batch-processing" TargetMode="External"/><Relationship Id="rId4" Type="http://schemas.openxmlformats.org/officeDocument/2006/relationships/hyperlink" Target="https://huggingface.co/docs/datasets/v3.0.1/en/package_reference/main_classes#datasets.Dataset.set_format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transformers/model_doc/auto#transformers.AutoModelForTokenClassification" TargetMode="External"/><Relationship Id="rId2" Type="http://schemas.openxmlformats.org/officeDocument/2006/relationships/hyperlink" Target="https://huggingface.co/docs/transformers/model_doc/auto#transformers.AutoModelForQuestionAnswer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huggingface/notebooks/blob/main/examples/text_classification.ipynb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KMLab/Text-classification-tutorial/blob/main/main.py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Decoding</a:t>
            </a:r>
            <a:r>
              <a:rPr kumimoji="1" lang="zh-TW" altLang="en-US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Strategies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2025/04/14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NLP_0414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D1F221-14D9-E003-9C21-0626DAA5E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9763" y="4904560"/>
            <a:ext cx="1429029" cy="14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69BD68-BA6F-BFB2-C10C-6447FDA92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Sentence Classification with BERT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448E17-0D8C-06B2-EEB8-FC069EBD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942FC82-AFB1-9702-656E-0A8BE905A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70" y="1578713"/>
            <a:ext cx="8410253" cy="427426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ACB109F-0E83-BBFF-87B5-DF2FD3C19147}"/>
              </a:ext>
            </a:extLst>
          </p:cNvPr>
          <p:cNvSpPr txBox="1"/>
          <p:nvPr/>
        </p:nvSpPr>
        <p:spPr>
          <a:xfrm>
            <a:off x="2023963" y="6002490"/>
            <a:ext cx="8144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Devlin et al. "BERT: Pre-training of Deep Bidirectional Transformers for Language Understanding." NAACL 2019.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16BD2A4-9E43-B625-6AFA-AC29D6B3143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84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A338E-37FE-A9B6-AC4D-CC3AAB2B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30A137-29E1-B0C0-0F6E-58BC74C26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F37A81-048E-807E-D3FC-272B9F1C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D847827-FC54-0A08-4F8A-E9688110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3" y="161825"/>
            <a:ext cx="11182354" cy="58342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0DD23FA-751E-0209-3402-C969B4E910D4}"/>
              </a:ext>
            </a:extLst>
          </p:cNvPr>
          <p:cNvSpPr txBox="1"/>
          <p:nvPr/>
        </p:nvSpPr>
        <p:spPr>
          <a:xfrm>
            <a:off x="2228739" y="6025007"/>
            <a:ext cx="7734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huggingface.co</a:t>
            </a:r>
            <a:r>
              <a:rPr kumimoji="1" lang="en" altLang="zh-TW" sz="1400" dirty="0"/>
              <a:t>/docs/transformers/</a:t>
            </a:r>
            <a:r>
              <a:rPr kumimoji="1" lang="en" altLang="zh-TW" sz="1400" dirty="0" err="1"/>
              <a:t>model_doc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bert#transformers.BertForSequenceClassification</a:t>
            </a:r>
            <a:endParaRPr kumimoji="1" lang="en" altLang="zh-TW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26398D4-D3FF-D5CD-18B6-B3A826FF926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71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E1381-4DB4-1780-154C-B12B66A2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Workflow for training a model using Hugging Face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3D8577-9FDB-39CA-D353-1160BD0D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C080F2-5FC0-BE48-3DE7-49374001799D}"/>
              </a:ext>
            </a:extLst>
          </p:cNvPr>
          <p:cNvSpPr/>
          <p:nvPr/>
        </p:nvSpPr>
        <p:spPr>
          <a:xfrm>
            <a:off x="1206609" y="2738760"/>
            <a:ext cx="2474290" cy="10334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Get the dataset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8AE742-0838-BAFD-4CC4-01D4B53C083C}"/>
              </a:ext>
            </a:extLst>
          </p:cNvPr>
          <p:cNvSpPr txBox="1"/>
          <p:nvPr/>
        </p:nvSpPr>
        <p:spPr>
          <a:xfrm>
            <a:off x="1020284" y="4208016"/>
            <a:ext cx="34179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Option1: </a:t>
            </a:r>
            <a:r>
              <a:rPr kumimoji="1" lang="en-US" altLang="zh-TW" dirty="0"/>
              <a:t>Download the raw data</a:t>
            </a:r>
          </a:p>
          <a:p>
            <a:r>
              <a:rPr kumimoji="1" lang="en-US" altLang="zh-TW" b="1" dirty="0">
                <a:solidFill>
                  <a:srgbClr val="00B050"/>
                </a:solidFill>
              </a:rPr>
              <a:t>Option2: </a:t>
            </a:r>
            <a:r>
              <a:rPr kumimoji="1" lang="en-US" altLang="zh-TW" dirty="0">
                <a:solidFill>
                  <a:srgbClr val="00B050"/>
                </a:solidFill>
              </a:rPr>
              <a:t>Get the dataset from Hugging Face Datasets (You may not need to perform data pre-processing.)</a:t>
            </a:r>
          </a:p>
          <a:p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FE6AAC-B32F-A09C-1577-22C7BC16EEE0}"/>
              </a:ext>
            </a:extLst>
          </p:cNvPr>
          <p:cNvSpPr/>
          <p:nvPr/>
        </p:nvSpPr>
        <p:spPr>
          <a:xfrm>
            <a:off x="4858855" y="2738760"/>
            <a:ext cx="2474289" cy="10334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Model Training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5AB2A8F-75EF-FDF8-E626-5525C4B4D5E4}"/>
              </a:ext>
            </a:extLst>
          </p:cNvPr>
          <p:cNvSpPr txBox="1"/>
          <p:nvPr/>
        </p:nvSpPr>
        <p:spPr>
          <a:xfrm>
            <a:off x="4387048" y="4208015"/>
            <a:ext cx="341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Option1: </a:t>
            </a:r>
            <a:r>
              <a:rPr kumimoji="1" lang="en-US" altLang="zh-TW" dirty="0"/>
              <a:t>Use native </a:t>
            </a:r>
            <a:r>
              <a:rPr kumimoji="1" lang="en-US" altLang="zh-TW" dirty="0" err="1"/>
              <a:t>PyTorch</a:t>
            </a:r>
            <a:endParaRPr kumimoji="1" lang="en-US" altLang="zh-TW" dirty="0"/>
          </a:p>
          <a:p>
            <a:r>
              <a:rPr kumimoji="1" lang="en-US" altLang="zh-TW" b="1" dirty="0">
                <a:solidFill>
                  <a:srgbClr val="00B050"/>
                </a:solidFill>
              </a:rPr>
              <a:t>Option2: </a:t>
            </a:r>
            <a:r>
              <a:rPr kumimoji="1" lang="en-US" altLang="zh-TW" dirty="0">
                <a:solidFill>
                  <a:srgbClr val="00B050"/>
                </a:solidFill>
              </a:rPr>
              <a:t>Use Hugging Face Trainer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F9A63FC-B624-F2F4-0811-B65698F549D7}"/>
              </a:ext>
            </a:extLst>
          </p:cNvPr>
          <p:cNvSpPr/>
          <p:nvPr/>
        </p:nvSpPr>
        <p:spPr>
          <a:xfrm>
            <a:off x="8511103" y="2738760"/>
            <a:ext cx="2474288" cy="1033416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Model Evaluations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A62C69B-6AFF-198E-BEE3-B77878278890}"/>
              </a:ext>
            </a:extLst>
          </p:cNvPr>
          <p:cNvSpPr txBox="1"/>
          <p:nvPr/>
        </p:nvSpPr>
        <p:spPr>
          <a:xfrm>
            <a:off x="8191506" y="4208015"/>
            <a:ext cx="3417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Option1: </a:t>
            </a:r>
            <a:r>
              <a:rPr kumimoji="1" lang="en-US" altLang="zh-TW" dirty="0"/>
              <a:t>Use native </a:t>
            </a:r>
            <a:r>
              <a:rPr kumimoji="1" lang="en-US" altLang="zh-TW" dirty="0" err="1"/>
              <a:t>PyTorch</a:t>
            </a:r>
            <a:endParaRPr kumimoji="1" lang="en-US" altLang="zh-TW" dirty="0"/>
          </a:p>
          <a:p>
            <a:r>
              <a:rPr kumimoji="1" lang="en-US" altLang="zh-TW" b="1" dirty="0">
                <a:solidFill>
                  <a:srgbClr val="00B050"/>
                </a:solidFill>
              </a:rPr>
              <a:t>Option2: </a:t>
            </a:r>
            <a:r>
              <a:rPr kumimoji="1" lang="en-US" altLang="zh-TW" dirty="0">
                <a:solidFill>
                  <a:srgbClr val="00B050"/>
                </a:solidFill>
              </a:rPr>
              <a:t>Use Hugging Face Trainer</a:t>
            </a: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10837878-0D7D-EE39-0C58-8F2FC7D460E4}"/>
              </a:ext>
            </a:extLst>
          </p:cNvPr>
          <p:cNvSpPr/>
          <p:nvPr/>
        </p:nvSpPr>
        <p:spPr>
          <a:xfrm>
            <a:off x="4012707" y="3160450"/>
            <a:ext cx="488272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F0F10E7F-07A6-5351-E165-372F923B7129}"/>
              </a:ext>
            </a:extLst>
          </p:cNvPr>
          <p:cNvSpPr/>
          <p:nvPr/>
        </p:nvSpPr>
        <p:spPr>
          <a:xfrm>
            <a:off x="7691020" y="3160450"/>
            <a:ext cx="488272" cy="213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D1604E8-2244-3198-4A1F-EEABE08BFC5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565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F8A10E-B8F7-2178-D73C-3D863379A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Dataset Preparation (IMDb reviews)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62B7A6-76CF-DD4A-221F-81D4C7B77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F423C3-8A59-4DFD-A9A0-4497BD66472E}"/>
              </a:ext>
            </a:extLst>
          </p:cNvPr>
          <p:cNvSpPr/>
          <p:nvPr/>
        </p:nvSpPr>
        <p:spPr>
          <a:xfrm>
            <a:off x="1097280" y="2319101"/>
            <a:ext cx="9972569" cy="29188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wget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tarfile</a:t>
            </a:r>
          </a:p>
          <a:p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Download the IMDb dataset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'http://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ai.stanford.edu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/~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amaas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/data/sentiment/aclImdb_v1.tar.gz'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filename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wget.download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'./’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" altLang="zh-TW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Unzip the `aclImdb_v1.tar.gz` file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tarfile.open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'aclImdb_v1.tar.gz'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r:gz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tar.extractall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7587D74-9036-51F3-DA01-487298E3D81A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532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E1381-4DB4-1780-154C-B12B66A26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9964972" cy="1033416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/>
              <a:t>The folder structure of IMDb after unzipping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3D8577-9FDB-39CA-D353-1160BD0D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B94161E-1645-0FFF-9E95-ED7ED9FA7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4"/>
          <a:stretch/>
        </p:blipFill>
        <p:spPr>
          <a:xfrm>
            <a:off x="1635530" y="1634497"/>
            <a:ext cx="2604992" cy="461864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871BEF5-BF20-33A7-8A15-AA465763FA3D}"/>
              </a:ext>
            </a:extLst>
          </p:cNvPr>
          <p:cNvSpPr/>
          <p:nvPr/>
        </p:nvSpPr>
        <p:spPr>
          <a:xfrm>
            <a:off x="6159853" y="2315636"/>
            <a:ext cx="3275939" cy="670361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Sentiment Analysis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F7C8D39-AEF4-DCC2-2DB4-8343FC91FC91}"/>
              </a:ext>
            </a:extLst>
          </p:cNvPr>
          <p:cNvSpPr/>
          <p:nvPr/>
        </p:nvSpPr>
        <p:spPr>
          <a:xfrm>
            <a:off x="5099677" y="3586901"/>
            <a:ext cx="1599295" cy="557717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pos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9552D13-A9E5-7C0D-9886-7EA065352BFA}"/>
              </a:ext>
            </a:extLst>
          </p:cNvPr>
          <p:cNvSpPr/>
          <p:nvPr/>
        </p:nvSpPr>
        <p:spPr>
          <a:xfrm>
            <a:off x="5099677" y="4693642"/>
            <a:ext cx="1599295" cy="55771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neg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0EE9D2-2C8A-678A-4DEF-F11A2EBA48BC}"/>
              </a:ext>
            </a:extLst>
          </p:cNvPr>
          <p:cNvSpPr txBox="1"/>
          <p:nvPr/>
        </p:nvSpPr>
        <p:spPr>
          <a:xfrm>
            <a:off x="6928688" y="3621398"/>
            <a:ext cx="362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Positive movie reviews</a:t>
            </a:r>
            <a:endParaRPr kumimoji="1" lang="zh-TW" altLang="en-US" sz="28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2D1700-EED7-F4E6-827D-292D6168A741}"/>
              </a:ext>
            </a:extLst>
          </p:cNvPr>
          <p:cNvSpPr txBox="1"/>
          <p:nvPr/>
        </p:nvSpPr>
        <p:spPr>
          <a:xfrm>
            <a:off x="6928688" y="4740263"/>
            <a:ext cx="362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Negative movie reviews</a:t>
            </a:r>
            <a:endParaRPr kumimoji="1"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C24094-1AC5-189B-023C-550C9C7F267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08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671CE-8A76-5831-9CC2-94E686506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Create a function to pre-process the IMDb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4F58A2-C7E1-BCDA-3DD9-F1B22C724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371F8C8-71BC-674B-4863-E9197A64B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854827"/>
            <a:ext cx="9067800" cy="39513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D4D4C54-7F06-0A88-EDE4-C3400C15D0A9}"/>
              </a:ext>
            </a:extLst>
          </p:cNvPr>
          <p:cNvSpPr txBox="1"/>
          <p:nvPr/>
        </p:nvSpPr>
        <p:spPr>
          <a:xfrm>
            <a:off x="2664781" y="5963739"/>
            <a:ext cx="68624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[Doc of </a:t>
            </a:r>
            <a:r>
              <a:rPr kumimoji="1" lang="en" altLang="zh-TW" sz="1400" dirty="0" err="1"/>
              <a:t>Pathlib</a:t>
            </a:r>
            <a:r>
              <a:rPr kumimoji="1" lang="en" altLang="zh-TW" sz="1400" dirty="0"/>
              <a:t>] https://</a:t>
            </a:r>
            <a:r>
              <a:rPr kumimoji="1" lang="en" altLang="zh-TW" sz="1400" dirty="0" err="1"/>
              <a:t>docs.python.org</a:t>
            </a:r>
            <a:r>
              <a:rPr kumimoji="1" lang="en" altLang="zh-TW" sz="1400" dirty="0"/>
              <a:t>/3/library/</a:t>
            </a:r>
            <a:r>
              <a:rPr kumimoji="1" lang="en" altLang="zh-TW" sz="1400" dirty="0" err="1"/>
              <a:t>pathlib.html#pathlib.Path.read_text</a:t>
            </a:r>
            <a:endParaRPr kumimoji="1" lang="zh-TW" altLang="en-US" sz="1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A86C4B-4066-4CBC-9578-F4644AF7D90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72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8DEB2D-300B-9CCC-EACE-672D84CB9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Pre-process the IMDb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036B64-A998-00AD-CFD3-011D94F5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934DDD-9CA9-269B-4B51-F6DD67E1BABF}"/>
              </a:ext>
            </a:extLst>
          </p:cNvPr>
          <p:cNvSpPr/>
          <p:nvPr/>
        </p:nvSpPr>
        <p:spPr>
          <a:xfrm>
            <a:off x="1244064" y="2327978"/>
            <a:ext cx="9764832" cy="1447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6. Pre-process the IMDb dataset (run the cell)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train_texts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train_labels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read_imdb_split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aclImdb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/train'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test_texts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test_labels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read_imdb_split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aclImdb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/test'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906DED-48A2-FCBB-A3FA-15005909489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A5C6C-8ADB-4354-3BAC-9F80631B8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Dataset splitting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CC58C3-13CA-FF07-C105-4FC9B9780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46ADE1-51C3-9CB8-1710-FF421CEC4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376" y="1888435"/>
            <a:ext cx="9715248" cy="389834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224B5A1-7509-E7C4-04EB-F7AC27C9A6D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BD33C0-7E83-8301-40E2-0F3D48492C1E}"/>
              </a:ext>
            </a:extLst>
          </p:cNvPr>
          <p:cNvSpPr/>
          <p:nvPr/>
        </p:nvSpPr>
        <p:spPr>
          <a:xfrm>
            <a:off x="1624613" y="4164665"/>
            <a:ext cx="5184560" cy="291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8491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E86F5-71BD-29AB-9DF6-A3167891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Pre-process the input sentences for BERT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33C91B-8099-5B4C-EA03-BB8498B83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179B65-5632-35AF-D73C-364E8466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70" y="1578713"/>
            <a:ext cx="8410253" cy="42742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FF32AB9-527F-3CF6-57A9-A3FBB63E48A3}"/>
              </a:ext>
            </a:extLst>
          </p:cNvPr>
          <p:cNvSpPr txBox="1"/>
          <p:nvPr/>
        </p:nvSpPr>
        <p:spPr>
          <a:xfrm>
            <a:off x="2023963" y="6002490"/>
            <a:ext cx="81440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Devlin et al. "BERT: Pre-training of Deep Bidirectional Transformers for Language Understanding." NAACL 2019.</a:t>
            </a:r>
            <a:endParaRPr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1738A3C-DC76-8189-229B-5D81169B5A52}"/>
              </a:ext>
            </a:extLst>
          </p:cNvPr>
          <p:cNvSpPr/>
          <p:nvPr/>
        </p:nvSpPr>
        <p:spPr>
          <a:xfrm>
            <a:off x="1890870" y="4012707"/>
            <a:ext cx="603755" cy="51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759A10-1400-174E-D13E-7F0F6E8949A3}"/>
              </a:ext>
            </a:extLst>
          </p:cNvPr>
          <p:cNvSpPr/>
          <p:nvPr/>
        </p:nvSpPr>
        <p:spPr>
          <a:xfrm>
            <a:off x="6641903" y="4012707"/>
            <a:ext cx="603755" cy="51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CFD0906-CA89-0761-CD9F-F389C1B29619}"/>
              </a:ext>
            </a:extLst>
          </p:cNvPr>
          <p:cNvSpPr/>
          <p:nvPr/>
        </p:nvSpPr>
        <p:spPr>
          <a:xfrm>
            <a:off x="3720480" y="4024363"/>
            <a:ext cx="603755" cy="514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0550256-7A6C-6EF9-E3D6-2115B3FE3CB1}"/>
              </a:ext>
            </a:extLst>
          </p:cNvPr>
          <p:cNvCxnSpPr>
            <a:cxnSpLocks/>
          </p:cNvCxnSpPr>
          <p:nvPr/>
        </p:nvCxnSpPr>
        <p:spPr>
          <a:xfrm flipV="1">
            <a:off x="2201479" y="4607511"/>
            <a:ext cx="0" cy="310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EA7AA711-A0C0-360A-61F2-C81C28A700C8}"/>
              </a:ext>
            </a:extLst>
          </p:cNvPr>
          <p:cNvCxnSpPr>
            <a:cxnSpLocks/>
          </p:cNvCxnSpPr>
          <p:nvPr/>
        </p:nvCxnSpPr>
        <p:spPr>
          <a:xfrm flipV="1">
            <a:off x="4022357" y="4607511"/>
            <a:ext cx="0" cy="310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33CD7ED7-9B65-0FE7-F5B7-F805FCF78431}"/>
              </a:ext>
            </a:extLst>
          </p:cNvPr>
          <p:cNvCxnSpPr>
            <a:cxnSpLocks/>
          </p:cNvCxnSpPr>
          <p:nvPr/>
        </p:nvCxnSpPr>
        <p:spPr>
          <a:xfrm flipV="1">
            <a:off x="6943780" y="4607511"/>
            <a:ext cx="0" cy="310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FED39CE-E735-B048-AE6B-D0BD82FCC4D7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13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2C224-B686-AD4D-4584-D63B962F8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Hugging Face Tokenizer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7C6B14-9833-3CBB-9241-F62F2687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96F09ED-A074-7D35-CAB6-3F44AB7D46ED}"/>
              </a:ext>
            </a:extLst>
          </p:cNvPr>
          <p:cNvSpPr/>
          <p:nvPr/>
        </p:nvSpPr>
        <p:spPr>
          <a:xfrm>
            <a:off x="1244064" y="2327978"/>
            <a:ext cx="9764832" cy="1447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Hugging Face tokenizer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bert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-base-uncased"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Use .</a:t>
            </a:r>
            <a:r>
              <a:rPr lang="en" altLang="zh-TW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from_pretrained</a:t>
            </a: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() for a pre-trained model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transformers.</a:t>
            </a:r>
            <a:r>
              <a:rPr lang="en" altLang="zh-TW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AutoTokenizer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CA90E8-F9F5-2CF6-E7A0-D286A91D5427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F6D691D-A651-FE7A-E3D9-F7AFE02670A3}"/>
              </a:ext>
            </a:extLst>
          </p:cNvPr>
          <p:cNvSpPr txBox="1"/>
          <p:nvPr/>
        </p:nvSpPr>
        <p:spPr>
          <a:xfrm>
            <a:off x="1244063" y="4344949"/>
            <a:ext cx="7389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b="1" dirty="0"/>
              <a:t>uncased</a:t>
            </a:r>
            <a:r>
              <a:rPr kumimoji="1" lang="en" altLang="zh-TW" sz="2000" dirty="0"/>
              <a:t>: it does not make a difference between </a:t>
            </a:r>
            <a:r>
              <a:rPr kumimoji="1" lang="en" altLang="zh-TW" sz="2000" dirty="0" err="1"/>
              <a:t>english</a:t>
            </a:r>
            <a:r>
              <a:rPr kumimoji="1" lang="en" altLang="zh-TW" sz="2000" dirty="0"/>
              <a:t> and English.</a:t>
            </a:r>
          </a:p>
          <a:p>
            <a:endParaRPr kumimoji="1" lang="en" altLang="zh-TW" sz="2000" dirty="0"/>
          </a:p>
          <a:p>
            <a:r>
              <a:rPr kumimoji="1" lang="en" altLang="zh-TW" sz="2000" dirty="0"/>
              <a:t>https://</a:t>
            </a:r>
            <a:r>
              <a:rPr kumimoji="1" lang="en" altLang="zh-TW" sz="2000" dirty="0" err="1"/>
              <a:t>huggingface.co</a:t>
            </a:r>
            <a:r>
              <a:rPr kumimoji="1" lang="en" altLang="zh-TW" sz="2000" dirty="0"/>
              <a:t>/google-</a:t>
            </a:r>
            <a:r>
              <a:rPr kumimoji="1" lang="en" altLang="zh-TW" sz="2000" dirty="0" err="1"/>
              <a:t>bert</a:t>
            </a:r>
            <a:r>
              <a:rPr kumimoji="1" lang="en" altLang="zh-TW" sz="2000" dirty="0"/>
              <a:t>/</a:t>
            </a:r>
            <a:r>
              <a:rPr kumimoji="1" lang="en" altLang="zh-TW" sz="2000" dirty="0" err="1"/>
              <a:t>bert</a:t>
            </a:r>
            <a:r>
              <a:rPr kumimoji="1" lang="en" altLang="zh-TW" sz="2000" dirty="0"/>
              <a:t>-base-uncased</a:t>
            </a:r>
          </a:p>
          <a:p>
            <a:r>
              <a:rPr kumimoji="1" lang="en" altLang="zh-TW" sz="2000" dirty="0"/>
              <a:t>https://</a:t>
            </a:r>
            <a:r>
              <a:rPr kumimoji="1" lang="en" altLang="zh-TW" sz="2000" dirty="0" err="1"/>
              <a:t>huggingface.co</a:t>
            </a:r>
            <a:r>
              <a:rPr kumimoji="1" lang="en" altLang="zh-TW" sz="2000" dirty="0"/>
              <a:t>/google-</a:t>
            </a:r>
            <a:r>
              <a:rPr kumimoji="1" lang="en" altLang="zh-TW" sz="2000" dirty="0" err="1"/>
              <a:t>bert</a:t>
            </a:r>
            <a:r>
              <a:rPr kumimoji="1" lang="en" altLang="zh-TW" sz="2000" dirty="0"/>
              <a:t>/</a:t>
            </a:r>
            <a:r>
              <a:rPr kumimoji="1" lang="en" altLang="zh-TW" sz="2000" dirty="0" err="1"/>
              <a:t>bert</a:t>
            </a:r>
            <a:r>
              <a:rPr kumimoji="1" lang="en" altLang="zh-TW" sz="2000" dirty="0"/>
              <a:t>-base-cased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773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4378E3-90C9-9E74-AADC-4B67E4F31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808311-B4B0-2DD0-6143-CBE016E1F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CE2D75-FC9B-B540-FE0F-C04AFAF96283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Hugging Face Tutorial with BERT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Homework 3 [50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Decoding Strategies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[10 min]</a:t>
            </a:r>
          </a:p>
        </p:txBody>
      </p:sp>
    </p:spTree>
    <p:extLst>
      <p:ext uri="{BB962C8B-B14F-4D97-AF65-F5344CB8AC3E}">
        <p14:creationId xmlns:p14="http://schemas.microsoft.com/office/powerpoint/2010/main" val="2324162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3710BE-89ED-66D7-3FCE-BFF553323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03AF2C-0273-435E-2FC4-B5F2414ED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BFD9D1-ACAA-2F3E-0ECD-9ED9C3ABF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501A120-5037-4D50-2CE9-580426CC9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53" y="117286"/>
            <a:ext cx="10742894" cy="58396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2ABA6EC-F197-D832-5E6D-D57DC0CFE709}"/>
              </a:ext>
            </a:extLst>
          </p:cNvPr>
          <p:cNvSpPr txBox="1"/>
          <p:nvPr/>
        </p:nvSpPr>
        <p:spPr>
          <a:xfrm>
            <a:off x="4549584" y="5955051"/>
            <a:ext cx="3153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/models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3E4B6F2-AE64-FC75-A4C7-8B9F95795EDA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759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DEF357-F309-62DF-1451-0235BA2A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 Classes (models, tokenizers)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4B6604-0D15-0666-2042-2CD165B5D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FCCECA-D043-72B4-610A-866142DDAE31}"/>
              </a:ext>
            </a:extLst>
          </p:cNvPr>
          <p:cNvSpPr txBox="1"/>
          <p:nvPr/>
        </p:nvSpPr>
        <p:spPr>
          <a:xfrm>
            <a:off x="1138387" y="1926538"/>
            <a:ext cx="9915226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/>
              <a:t>BertTokenizer</a:t>
            </a:r>
            <a:r>
              <a:rPr kumimoji="1" lang="en-US" altLang="zh-TW" sz="2000" dirty="0"/>
              <a:t>. GPT2Tokenizer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In many cases, the architecture you want to use </a:t>
            </a:r>
            <a:r>
              <a:rPr kumimoji="1" lang="en-US" altLang="zh-TW" sz="2000" b="1" dirty="0"/>
              <a:t>can be guessed</a:t>
            </a:r>
            <a:r>
              <a:rPr kumimoji="1" lang="en-US" altLang="zh-TW" sz="2000" dirty="0"/>
              <a:t> from the name or the path of the pretrained model you are supplying to the </a:t>
            </a:r>
            <a:r>
              <a:rPr kumimoji="1" lang="en-US" altLang="zh-TW" sz="2000" dirty="0" err="1"/>
              <a:t>from_pretrained</a:t>
            </a:r>
            <a:r>
              <a:rPr kumimoji="1" lang="en-US" altLang="zh-TW" sz="2000" dirty="0"/>
              <a:t> method.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/>
              <a:t>AutoClasses</a:t>
            </a:r>
            <a:r>
              <a:rPr kumimoji="1" lang="en-US" altLang="zh-TW" sz="2000" dirty="0"/>
              <a:t> are here to do this job for you so that you automatically retrieve the relevant model given the name/path to the pretrained weights/config/vocabulary: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Ex: model = </a:t>
            </a:r>
            <a:r>
              <a:rPr kumimoji="1" lang="en-US" altLang="zh-TW" sz="2000" dirty="0" err="1"/>
              <a:t>AutoModel.from_pretrained</a:t>
            </a:r>
            <a:r>
              <a:rPr kumimoji="1" lang="en-US" altLang="zh-TW" sz="2000" dirty="0"/>
              <a:t>('</a:t>
            </a:r>
            <a:r>
              <a:rPr kumimoji="1" lang="en-US" altLang="zh-TW" sz="2000" dirty="0" err="1"/>
              <a:t>bert</a:t>
            </a:r>
            <a:r>
              <a:rPr kumimoji="1" lang="en-US" altLang="zh-TW" sz="2000" dirty="0"/>
              <a:t>-base-cased') will create an instance of </a:t>
            </a:r>
            <a:r>
              <a:rPr kumimoji="1" lang="en-US" altLang="zh-TW" sz="2000" dirty="0" err="1"/>
              <a:t>BertModel</a:t>
            </a:r>
            <a:r>
              <a:rPr kumimoji="1" lang="en-US" altLang="zh-TW" sz="2000" dirty="0"/>
              <a:t>).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A1C61E-424D-4DB4-4E68-3772EBDF5FDC}"/>
              </a:ext>
            </a:extLst>
          </p:cNvPr>
          <p:cNvSpPr txBox="1"/>
          <p:nvPr/>
        </p:nvSpPr>
        <p:spPr>
          <a:xfrm>
            <a:off x="2849033" y="6001647"/>
            <a:ext cx="649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huggingface.co</a:t>
            </a:r>
            <a:r>
              <a:rPr kumimoji="1" lang="en" altLang="zh-TW" sz="1600" dirty="0"/>
              <a:t>/transformers/v3.0.2/</a:t>
            </a:r>
            <a:r>
              <a:rPr kumimoji="1" lang="en" altLang="zh-TW" sz="1600" dirty="0" err="1"/>
              <a:t>model_doc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auto.html</a:t>
            </a:r>
            <a:endParaRPr kumimoji="1"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2B84788-F077-6786-DCBD-4C1D6DB14C2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182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FAFD3-240F-2089-9191-A1785217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Outputs of the Tokenizer (Case1)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DB0A6-5D21-8013-2D75-E25F009B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022C10B-061D-49B9-42EA-8865A6149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843841"/>
              </p:ext>
            </p:extLst>
          </p:nvPr>
        </p:nvGraphicFramePr>
        <p:xfrm>
          <a:off x="802481" y="3820305"/>
          <a:ext cx="10587037" cy="1925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9330">
                  <a:extLst>
                    <a:ext uri="{9D8B030D-6E8A-4147-A177-3AD203B41FA5}">
                      <a16:colId xmlns:a16="http://schemas.microsoft.com/office/drawing/2014/main" val="4153011047"/>
                    </a:ext>
                  </a:extLst>
                </a:gridCol>
                <a:gridCol w="3456294">
                  <a:extLst>
                    <a:ext uri="{9D8B030D-6E8A-4147-A177-3AD203B41FA5}">
                      <a16:colId xmlns:a16="http://schemas.microsoft.com/office/drawing/2014/main" val="1093409769"/>
                    </a:ext>
                  </a:extLst>
                </a:gridCol>
                <a:gridCol w="5071413">
                  <a:extLst>
                    <a:ext uri="{9D8B030D-6E8A-4147-A177-3AD203B41FA5}">
                      <a16:colId xmlns:a16="http://schemas.microsoft.com/office/drawing/2014/main" val="1086015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Type 1: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參數填布林值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-US" altLang="zh-TW" dirty="0" err="1">
                          <a:latin typeface="+mn-lt"/>
                          <a:ea typeface="Microsoft JhengHei" panose="020B0604030504040204" pitchFamily="34" charset="-120"/>
                        </a:rPr>
                        <a:t>boolean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Type 2: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參數填字串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60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truncation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+mn-lt"/>
                        </a:rPr>
                        <a:t>Do </a:t>
                      </a:r>
                      <a:r>
                        <a:rPr lang="en-US" altLang="zh-TW" dirty="0">
                          <a:latin typeface="+mn-lt"/>
                          <a:cs typeface="Consolas" panose="020B0609020204030204" pitchFamily="49" charset="0"/>
                        </a:rPr>
                        <a:t>truncation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  <a:p>
                      <a:r>
                        <a:rPr lang="en" altLang="zh-TW" dirty="0">
                          <a:latin typeface="+mn-lt"/>
                        </a:rPr>
                        <a:t>No </a:t>
                      </a:r>
                      <a:r>
                        <a:rPr lang="en-US" altLang="zh-TW" dirty="0">
                          <a:latin typeface="+mn-lt"/>
                          <a:cs typeface="Consolas" panose="020B0609020204030204" pitchFamily="49" charset="0"/>
                        </a:rPr>
                        <a:t>truncation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+mn-lt"/>
                        </a:rPr>
                        <a:t>Do </a:t>
                      </a:r>
                      <a:r>
                        <a:rPr lang="en-US" altLang="zh-TW" dirty="0">
                          <a:latin typeface="+mn-lt"/>
                          <a:cs typeface="Consolas" panose="020B0609020204030204" pitchFamily="49" charset="0"/>
                        </a:rPr>
                        <a:t>truncation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longest_first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only_second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only_first</a:t>
                      </a:r>
                      <a:endParaRPr lang="en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" altLang="zh-TW" dirty="0">
                          <a:latin typeface="+mn-lt"/>
                        </a:rPr>
                        <a:t>No </a:t>
                      </a:r>
                      <a:r>
                        <a:rPr lang="en-US" altLang="zh-TW" dirty="0">
                          <a:latin typeface="+mn-lt"/>
                          <a:cs typeface="Consolas" panose="020B0609020204030204" pitchFamily="49" charset="0"/>
                        </a:rPr>
                        <a:t>truncation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do_not_truncate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+mn-lt"/>
                        </a:rPr>
                        <a:t>Do </a:t>
                      </a:r>
                      <a:r>
                        <a:rPr lang="en-US" altLang="zh-TW" dirty="0"/>
                        <a:t>padding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  <a:p>
                      <a:r>
                        <a:rPr lang="en" altLang="zh-TW" dirty="0">
                          <a:latin typeface="+mn-lt"/>
                        </a:rPr>
                        <a:t>No </a:t>
                      </a:r>
                      <a:r>
                        <a:rPr lang="en-US" altLang="zh-TW" dirty="0"/>
                        <a:t>padding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+mn-lt"/>
                        </a:rPr>
                        <a:t>Do </a:t>
                      </a:r>
                      <a:r>
                        <a:rPr lang="en-US" altLang="zh-TW" dirty="0"/>
                        <a:t>padding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longest /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max_length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/</a:t>
                      </a:r>
                    </a:p>
                    <a:p>
                      <a:r>
                        <a:rPr lang="en" altLang="zh-TW" dirty="0">
                          <a:latin typeface="+mn-lt"/>
                        </a:rPr>
                        <a:t>No </a:t>
                      </a:r>
                      <a:r>
                        <a:rPr lang="en-US" altLang="zh-TW" dirty="0"/>
                        <a:t>padding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do_not_pad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28007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F223CBA-E2F6-506A-4BCD-DF4C3EE38917}"/>
              </a:ext>
            </a:extLst>
          </p:cNvPr>
          <p:cNvSpPr/>
          <p:nvPr/>
        </p:nvSpPr>
        <p:spPr>
          <a:xfrm>
            <a:off x="1140192" y="2176147"/>
            <a:ext cx="9911616" cy="1447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8. Load the Hugging Face tokenizer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train_encodings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tokenizer(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train_texts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truncation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val_encodings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tokenizer(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val_texts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truncation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test_encodings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tokenizer(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test_texts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truncation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padding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4661B8-B07C-41DA-FC37-9091762F42AF}"/>
              </a:ext>
            </a:extLst>
          </p:cNvPr>
          <p:cNvSpPr txBox="1"/>
          <p:nvPr/>
        </p:nvSpPr>
        <p:spPr>
          <a:xfrm>
            <a:off x="1043492" y="1570760"/>
            <a:ext cx="633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Case 1: </a:t>
            </a:r>
            <a:r>
              <a:rPr kumimoji="1" lang="zh-TW" altLang="en-US" dirty="0">
                <a:ea typeface="Microsoft JhengHei" panose="020B0604030504040204" pitchFamily="34" charset="-120"/>
              </a:rPr>
              <a:t>沒指定 </a:t>
            </a:r>
            <a:r>
              <a:rPr kumimoji="1" lang="en" altLang="zh-TW" dirty="0" err="1"/>
              <a:t>max_length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4176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FAFD3-240F-2089-9191-A1785217A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Outputs of the Tokenizer (Case</a:t>
            </a:r>
            <a:r>
              <a:rPr kumimoji="1" lang="en-US" altLang="zh-TW" dirty="0"/>
              <a:t>2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DB0A6-5D21-8013-2D75-E25F009B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022C10B-061D-49B9-42EA-8865A614945A}"/>
              </a:ext>
            </a:extLst>
          </p:cNvPr>
          <p:cNvGraphicFramePr>
            <a:graphicFrameLocks noGrp="1"/>
          </p:cNvGraphicFramePr>
          <p:nvPr/>
        </p:nvGraphicFramePr>
        <p:xfrm>
          <a:off x="802481" y="3820305"/>
          <a:ext cx="10587037" cy="1925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59330">
                  <a:extLst>
                    <a:ext uri="{9D8B030D-6E8A-4147-A177-3AD203B41FA5}">
                      <a16:colId xmlns:a16="http://schemas.microsoft.com/office/drawing/2014/main" val="4153011047"/>
                    </a:ext>
                  </a:extLst>
                </a:gridCol>
                <a:gridCol w="3456294">
                  <a:extLst>
                    <a:ext uri="{9D8B030D-6E8A-4147-A177-3AD203B41FA5}">
                      <a16:colId xmlns:a16="http://schemas.microsoft.com/office/drawing/2014/main" val="1093409769"/>
                    </a:ext>
                  </a:extLst>
                </a:gridCol>
                <a:gridCol w="5071413">
                  <a:extLst>
                    <a:ext uri="{9D8B030D-6E8A-4147-A177-3AD203B41FA5}">
                      <a16:colId xmlns:a16="http://schemas.microsoft.com/office/drawing/2014/main" val="1086015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Type 1: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參數填布林值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-US" altLang="zh-TW" dirty="0" err="1">
                          <a:latin typeface="+mn-lt"/>
                          <a:ea typeface="Microsoft JhengHei" panose="020B0604030504040204" pitchFamily="34" charset="-120"/>
                        </a:rPr>
                        <a:t>boolean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Type 2: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參數填字串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String)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604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truncation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+mn-lt"/>
                        </a:rPr>
                        <a:t>Do </a:t>
                      </a:r>
                      <a:r>
                        <a:rPr lang="en-US" altLang="zh-TW" dirty="0">
                          <a:latin typeface="+mn-lt"/>
                          <a:cs typeface="Consolas" panose="020B0609020204030204" pitchFamily="49" charset="0"/>
                        </a:rPr>
                        <a:t>truncation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  <a:p>
                      <a:r>
                        <a:rPr lang="en" altLang="zh-TW" dirty="0">
                          <a:latin typeface="+mn-lt"/>
                        </a:rPr>
                        <a:t>No </a:t>
                      </a:r>
                      <a:r>
                        <a:rPr lang="en-US" altLang="zh-TW" dirty="0">
                          <a:latin typeface="+mn-lt"/>
                          <a:cs typeface="Consolas" panose="020B0609020204030204" pitchFamily="49" charset="0"/>
                        </a:rPr>
                        <a:t>truncation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+mn-lt"/>
                        </a:rPr>
                        <a:t>Do </a:t>
                      </a:r>
                      <a:r>
                        <a:rPr lang="en-US" altLang="zh-TW" dirty="0">
                          <a:latin typeface="+mn-lt"/>
                          <a:cs typeface="Consolas" panose="020B0609020204030204" pitchFamily="49" charset="0"/>
                        </a:rPr>
                        <a:t>truncation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longest_first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only_second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/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only_first</a:t>
                      </a:r>
                      <a:endParaRPr lang="en" altLang="zh-TW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" altLang="zh-TW" dirty="0">
                          <a:latin typeface="+mn-lt"/>
                        </a:rPr>
                        <a:t>No </a:t>
                      </a:r>
                      <a:r>
                        <a:rPr lang="en-US" altLang="zh-TW" dirty="0">
                          <a:latin typeface="+mn-lt"/>
                          <a:cs typeface="Consolas" panose="020B0609020204030204" pitchFamily="49" charset="0"/>
                        </a:rPr>
                        <a:t>truncation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do_not_truncate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997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padding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+mn-lt"/>
                        </a:rPr>
                        <a:t>Do </a:t>
                      </a:r>
                      <a:r>
                        <a:rPr lang="en-US" altLang="zh-TW" dirty="0"/>
                        <a:t>padding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True</a:t>
                      </a:r>
                    </a:p>
                    <a:p>
                      <a:r>
                        <a:rPr lang="en" altLang="zh-TW" dirty="0">
                          <a:latin typeface="+mn-lt"/>
                        </a:rPr>
                        <a:t>No </a:t>
                      </a:r>
                      <a:r>
                        <a:rPr lang="en-US" altLang="zh-TW" dirty="0"/>
                        <a:t>padding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False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+mn-lt"/>
                        </a:rPr>
                        <a:t>Do </a:t>
                      </a:r>
                      <a:r>
                        <a:rPr lang="en-US" altLang="zh-TW" dirty="0"/>
                        <a:t>padding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longest /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max_length</a:t>
                      </a:r>
                      <a:r>
                        <a:rPr lang="en" altLang="zh-TW" dirty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/</a:t>
                      </a:r>
                    </a:p>
                    <a:p>
                      <a:r>
                        <a:rPr lang="en" altLang="zh-TW" dirty="0">
                          <a:latin typeface="+mn-lt"/>
                        </a:rPr>
                        <a:t>No </a:t>
                      </a:r>
                      <a:r>
                        <a:rPr lang="en-US" altLang="zh-TW" dirty="0"/>
                        <a:t>padding</a:t>
                      </a:r>
                      <a:r>
                        <a:rPr lang="en" altLang="zh-TW" dirty="0">
                          <a:latin typeface="+mn-lt"/>
                        </a:rPr>
                        <a:t>: </a:t>
                      </a:r>
                      <a:r>
                        <a:rPr lang="en" altLang="zh-TW" dirty="0" err="1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do_not_pad</a:t>
                      </a:r>
                      <a:endParaRPr lang="zh-TW" alt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2800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8E7DE9DC-A5EF-0384-21DA-911F105EFF49}"/>
              </a:ext>
            </a:extLst>
          </p:cNvPr>
          <p:cNvSpPr txBox="1"/>
          <p:nvPr/>
        </p:nvSpPr>
        <p:spPr>
          <a:xfrm>
            <a:off x="978694" y="5661604"/>
            <a:ext cx="4664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>
                <a:ea typeface="Microsoft JhengHei" panose="020B0604030504040204" pitchFamily="34" charset="-120"/>
              </a:rPr>
              <a:t>max_length</a:t>
            </a:r>
            <a:r>
              <a:rPr kumimoji="1" lang="en" altLang="zh-TW" dirty="0">
                <a:ea typeface="Microsoft JhengHei" panose="020B0604030504040204" pitchFamily="34" charset="-120"/>
              </a:rPr>
              <a:t>: 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None (</a:t>
            </a:r>
            <a:r>
              <a:rPr kumimoji="1" lang="zh-TW" altLang="en-US" dirty="0">
                <a:ea typeface="Microsoft JhengHei" panose="020B0604030504040204" pitchFamily="34" charset="-120"/>
              </a:rPr>
              <a:t>沒指定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r>
              <a:rPr kumimoji="1" lang="en" altLang="zh-TW" dirty="0">
                <a:ea typeface="Microsoft JhengHei" panose="020B0604030504040204" pitchFamily="34" charset="-120"/>
              </a:rPr>
              <a:t> -&gt; </a:t>
            </a:r>
            <a:r>
              <a:rPr kumimoji="1" lang="zh-TW" altLang="en-US" dirty="0">
                <a:ea typeface="Microsoft JhengHei" panose="020B0604030504040204" pitchFamily="34" charset="-120"/>
              </a:rPr>
              <a:t>預設 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model_max_length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r>
              <a:rPr kumimoji="1" lang="en" altLang="zh-TW" dirty="0">
                <a:ea typeface="Microsoft JhengHei" panose="020B0604030504040204" pitchFamily="34" charset="-120"/>
              </a:rPr>
              <a:t>int -&gt; Your desired maximum length.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4661B8-B07C-41DA-FC37-9091762F42AF}"/>
              </a:ext>
            </a:extLst>
          </p:cNvPr>
          <p:cNvSpPr txBox="1"/>
          <p:nvPr/>
        </p:nvSpPr>
        <p:spPr>
          <a:xfrm>
            <a:off x="1043492" y="1570760"/>
            <a:ext cx="633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Case 2: </a:t>
            </a:r>
            <a:r>
              <a:rPr kumimoji="1" lang="zh-TW" altLang="en-US" dirty="0">
                <a:ea typeface="Microsoft JhengHei" panose="020B0604030504040204" pitchFamily="34" charset="-120"/>
              </a:rPr>
              <a:t>指定 </a:t>
            </a:r>
            <a:r>
              <a:rPr kumimoji="1" lang="en" altLang="zh-TW" dirty="0" err="1"/>
              <a:t>max_length</a:t>
            </a:r>
            <a:endParaRPr kumimoji="1" lang="en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AB91B11-B7F4-8774-176E-2DFAA77D9F01}"/>
              </a:ext>
            </a:extLst>
          </p:cNvPr>
          <p:cNvSpPr/>
          <p:nvPr/>
        </p:nvSpPr>
        <p:spPr>
          <a:xfrm>
            <a:off x="1413919" y="2059439"/>
            <a:ext cx="9364159" cy="16334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encodings = tokenizer(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texts,</a:t>
            </a:r>
          </a:p>
          <a:p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	truncation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	padding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max_length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300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" altLang="zh-TW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 # Do truncation and padding to a length of 300 tokens</a:t>
            </a:r>
          </a:p>
        </p:txBody>
      </p:sp>
    </p:spTree>
    <p:extLst>
      <p:ext uri="{BB962C8B-B14F-4D97-AF65-F5344CB8AC3E}">
        <p14:creationId xmlns:p14="http://schemas.microsoft.com/office/powerpoint/2010/main" val="552757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8D762-EDB5-E93A-DFBA-3314FE99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Methods inside `tokenizer`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7C9350-D307-B176-2F3C-D95D4B186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C8552B-336E-25E9-C7DE-14F9ED102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075" y="1836964"/>
            <a:ext cx="5336266" cy="23616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B9ED98-3338-B0A4-B244-F6EFDBB89037}"/>
              </a:ext>
            </a:extLst>
          </p:cNvPr>
          <p:cNvSpPr/>
          <p:nvPr/>
        </p:nvSpPr>
        <p:spPr>
          <a:xfrm>
            <a:off x="1213584" y="4685099"/>
            <a:ext cx="9764832" cy="14478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tokenizer_methods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" altLang="zh-TW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(tokenizer)</a:t>
            </a: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TW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Group them into rows for better readability</a:t>
            </a:r>
            <a:endParaRPr lang="en" altLang="zh-TW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TW" b="0" dirty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" altLang="zh-TW" b="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range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zh-TW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tokenizer_methods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" altLang="zh-TW" b="0" dirty="0">
                <a:solidFill>
                  <a:srgbClr val="795E2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print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TW" b="0" dirty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", 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.join(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tokenizer_methods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[i:i+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]))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BC71861-1F72-BDFC-4D82-970DF0B8856E}"/>
              </a:ext>
            </a:extLst>
          </p:cNvPr>
          <p:cNvSpPr txBox="1"/>
          <p:nvPr/>
        </p:nvSpPr>
        <p:spPr>
          <a:xfrm>
            <a:off x="1213583" y="1471398"/>
            <a:ext cx="52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Type the dot and wait for a few seconds (on </a:t>
            </a:r>
            <a:r>
              <a:rPr kumimoji="1" lang="en-US" altLang="zh-TW" dirty="0" err="1"/>
              <a:t>Colab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D7B6FA9-B59C-826F-DB14-7AD721FCEB61}"/>
              </a:ext>
            </a:extLst>
          </p:cNvPr>
          <p:cNvSpPr txBox="1"/>
          <p:nvPr/>
        </p:nvSpPr>
        <p:spPr>
          <a:xfrm>
            <a:off x="1213583" y="4302491"/>
            <a:ext cx="5924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Or you can use `</a:t>
            </a:r>
            <a:r>
              <a:rPr kumimoji="1" lang="en-US" altLang="zh-TW" dirty="0" err="1"/>
              <a:t>dir</a:t>
            </a:r>
            <a:r>
              <a:rPr kumimoji="1" lang="en-US" altLang="zh-TW" dirty="0"/>
              <a:t>` to check all the methods of the object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BCAF624-3733-BA2C-7742-83B9C6BFFBBA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79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717D2A-E057-0275-368E-D5ACA080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Some useful methods of `tokenizer`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9AC5B1-DB3B-6CC5-AB5F-D2E07DA95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E9B319-CCBD-1016-D76D-4C43E9D9EFC4}"/>
              </a:ext>
            </a:extLst>
          </p:cNvPr>
          <p:cNvSpPr/>
          <p:nvPr/>
        </p:nvSpPr>
        <p:spPr>
          <a:xfrm>
            <a:off x="1213584" y="2398502"/>
            <a:ext cx="9764832" cy="7657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Get the maximum length of the pre-trained model</a:t>
            </a:r>
            <a:endParaRPr lang="en" altLang="zh-TW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rint(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tokenizer.model_max_length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D18406-32CF-8963-6937-552F289C33E4}"/>
              </a:ext>
            </a:extLst>
          </p:cNvPr>
          <p:cNvSpPr/>
          <p:nvPr/>
        </p:nvSpPr>
        <p:spPr>
          <a:xfrm>
            <a:off x="1213584" y="3693708"/>
            <a:ext cx="9764832" cy="130584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 Get the ID of the special tokens</a:t>
            </a:r>
            <a:endParaRPr lang="en" altLang="zh-TW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rint(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tokenizer.vocab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["[CLS]"])</a:t>
            </a:r>
          </a:p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rint(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tokenizer.vocab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["[SEP]"])</a:t>
            </a:r>
          </a:p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rint(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tokenizer.vocab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["[PAD]"])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2C2E73B-2915-5721-96A7-2DDE6DAC4B0A}"/>
              </a:ext>
            </a:extLst>
          </p:cNvPr>
          <p:cNvSpPr txBox="1"/>
          <p:nvPr/>
        </p:nvSpPr>
        <p:spPr>
          <a:xfrm>
            <a:off x="1213584" y="3194753"/>
            <a:ext cx="52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512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9F1731-1040-C36A-240B-961585709BAA}"/>
              </a:ext>
            </a:extLst>
          </p:cNvPr>
          <p:cNvSpPr txBox="1"/>
          <p:nvPr/>
        </p:nvSpPr>
        <p:spPr>
          <a:xfrm>
            <a:off x="1213584" y="5109968"/>
            <a:ext cx="5228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101</a:t>
            </a:r>
          </a:p>
          <a:p>
            <a:r>
              <a:rPr kumimoji="1" lang="en-US" altLang="zh-TW" dirty="0">
                <a:solidFill>
                  <a:srgbClr val="0070C0"/>
                </a:solidFill>
              </a:rPr>
              <a:t>102</a:t>
            </a:r>
          </a:p>
          <a:p>
            <a:r>
              <a:rPr kumimoji="1" lang="en-US" altLang="zh-TW" dirty="0">
                <a:solidFill>
                  <a:srgbClr val="0070C0"/>
                </a:solidFill>
              </a:rPr>
              <a:t>0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22AAD04-56D7-091A-447D-05C5D7A6CB02}"/>
              </a:ext>
            </a:extLst>
          </p:cNvPr>
          <p:cNvSpPr txBox="1"/>
          <p:nvPr/>
        </p:nvSpPr>
        <p:spPr>
          <a:xfrm>
            <a:off x="1213584" y="160463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</a:rPr>
              <a:t>Example using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bert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-base-uncased"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48FE31-8A7A-6623-3B94-EB2D3B73405B}"/>
              </a:ext>
            </a:extLst>
          </p:cNvPr>
          <p:cNvSpPr txBox="1"/>
          <p:nvPr/>
        </p:nvSpPr>
        <p:spPr>
          <a:xfrm>
            <a:off x="1213584" y="196435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</a:rPr>
              <a:t>(From this slide, </a:t>
            </a:r>
            <a:r>
              <a:rPr lang="en" altLang="zh-TW" b="0" dirty="0">
                <a:solidFill>
                  <a:srgbClr val="0070C0"/>
                </a:solidFill>
                <a:effectLst/>
              </a:rPr>
              <a:t>the output will be highlighted in blue</a:t>
            </a:r>
            <a:r>
              <a:rPr lang="en" altLang="zh-TW" b="0" dirty="0">
                <a:effectLst/>
              </a:rPr>
              <a:t>.)</a:t>
            </a:r>
            <a:endParaRPr lang="en" altLang="zh-TW" b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D9AF5CB-DB7E-187A-F83B-E2EB101D324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3380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82EE97-6C1E-83EE-9C38-9AE3B11BC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the tokenized results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A74203-4FB1-8DD0-BC10-262394908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943BD4-C164-C6A2-4765-500820A0C8E0}"/>
              </a:ext>
            </a:extLst>
          </p:cNvPr>
          <p:cNvSpPr/>
          <p:nvPr/>
        </p:nvSpPr>
        <p:spPr>
          <a:xfrm>
            <a:off x="1213583" y="3813023"/>
            <a:ext cx="9764832" cy="762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b="0" dirty="0">
                <a:solidFill>
                  <a:srgbClr val="008000"/>
                </a:solidFill>
                <a:effectLst/>
                <a:ea typeface="Microsoft JhengHei" panose="020B0604030504040204" pitchFamily="34" charset="-120"/>
                <a:cs typeface="Consolas" panose="020B0609020204030204" pitchFamily="49" charset="0"/>
              </a:rPr>
              <a:t>查看 </a:t>
            </a:r>
            <a:r>
              <a:rPr lang="en" altLang="zh-TW" b="0" dirty="0">
                <a:solidFill>
                  <a:srgbClr val="008000"/>
                </a:solidFill>
                <a:effectLst/>
                <a:ea typeface="Microsoft JhengHei" panose="020B0604030504040204" pitchFamily="34" charset="-120"/>
                <a:cs typeface="Consolas" panose="020B0609020204030204" pitchFamily="49" charset="0"/>
              </a:rPr>
              <a:t>output encodings </a:t>
            </a:r>
            <a:r>
              <a:rPr lang="zh-TW" altLang="en-US" b="0" dirty="0">
                <a:solidFill>
                  <a:srgbClr val="008000"/>
                </a:solidFill>
                <a:effectLst/>
                <a:ea typeface="Microsoft JhengHei" panose="020B0604030504040204" pitchFamily="34" charset="-120"/>
                <a:cs typeface="Consolas" panose="020B0609020204030204" pitchFamily="49" charset="0"/>
              </a:rPr>
              <a:t>是什麼型態</a:t>
            </a:r>
            <a:endParaRPr lang="en-US" altLang="zh-TW" b="0" dirty="0">
              <a:solidFill>
                <a:srgbClr val="008000"/>
              </a:solidFill>
              <a:effectLst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print(type(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val_encodings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</a:t>
            </a:r>
            <a:endParaRPr lang="en" altLang="zh-TW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E614D86-8371-C9F1-E0C4-CB31B1BBC166}"/>
              </a:ext>
            </a:extLst>
          </p:cNvPr>
          <p:cNvSpPr txBox="1"/>
          <p:nvPr/>
        </p:nvSpPr>
        <p:spPr>
          <a:xfrm>
            <a:off x="1213583" y="4697517"/>
            <a:ext cx="5228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solidFill>
                  <a:srgbClr val="0070C0"/>
                </a:solidFill>
              </a:rPr>
              <a:t>transformers.tokenization_utils_base.BatchEncoding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B0AE90E-ABC8-3AC2-86AB-FA1C6FC41090}"/>
              </a:ext>
            </a:extLst>
          </p:cNvPr>
          <p:cNvSpPr txBox="1"/>
          <p:nvPr/>
        </p:nvSpPr>
        <p:spPr>
          <a:xfrm>
            <a:off x="1213583" y="5188461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https://huggingface.co/transformers/v3.5.1/_modules/transformers/tokenization_utils_base.html</a:t>
            </a:r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43646F30-8E6A-D2D9-3F33-B0785D45D264}"/>
              </a:ext>
            </a:extLst>
          </p:cNvPr>
          <p:cNvCxnSpPr>
            <a:cxnSpLocks/>
            <a:stCxn id="6" idx="1"/>
            <a:endCxn id="8" idx="1"/>
          </p:cNvCxnSpPr>
          <p:nvPr/>
        </p:nvCxnSpPr>
        <p:spPr>
          <a:xfrm rot="10800000" flipV="1">
            <a:off x="1213583" y="4882183"/>
            <a:ext cx="12700" cy="629444"/>
          </a:xfrm>
          <a:prstGeom prst="bentConnector3">
            <a:avLst>
              <a:gd name="adj1" fmla="val 180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D32D469-369C-7938-1E65-2238D6FAB4C7}"/>
              </a:ext>
            </a:extLst>
          </p:cNvPr>
          <p:cNvSpPr/>
          <p:nvPr/>
        </p:nvSpPr>
        <p:spPr>
          <a:xfrm>
            <a:off x="1213584" y="2170901"/>
            <a:ext cx="9764832" cy="762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zh-TW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TW" altLang="en-US" b="0" dirty="0">
                <a:solidFill>
                  <a:srgbClr val="008000"/>
                </a:solidFill>
                <a:effectLst/>
                <a:ea typeface="Microsoft JhengHei" panose="020B0604030504040204" pitchFamily="34" charset="-120"/>
                <a:cs typeface="Consolas" panose="020B0609020204030204" pitchFamily="49" charset="0"/>
              </a:rPr>
              <a:t>查看 </a:t>
            </a:r>
            <a:r>
              <a:rPr lang="en" altLang="zh-TW" b="0" dirty="0">
                <a:solidFill>
                  <a:srgbClr val="008000"/>
                </a:solidFill>
                <a:effectLst/>
                <a:ea typeface="Microsoft JhengHei" panose="020B0604030504040204" pitchFamily="34" charset="-120"/>
                <a:cs typeface="Consolas" panose="020B0609020204030204" pitchFamily="49" charset="0"/>
              </a:rPr>
              <a:t>output encodings </a:t>
            </a:r>
            <a:r>
              <a:rPr lang="zh-TW" altLang="en-US" b="0" dirty="0">
                <a:solidFill>
                  <a:srgbClr val="008000"/>
                </a:solidFill>
                <a:effectLst/>
                <a:ea typeface="Microsoft JhengHei" panose="020B0604030504040204" pitchFamily="34" charset="-120"/>
                <a:cs typeface="Consolas" panose="020B0609020204030204" pitchFamily="49" charset="0"/>
              </a:rPr>
              <a:t>的 </a:t>
            </a:r>
            <a:r>
              <a:rPr lang="en" altLang="zh-TW" b="0" dirty="0">
                <a:solidFill>
                  <a:srgbClr val="008000"/>
                </a:solidFill>
                <a:effectLst/>
                <a:ea typeface="Microsoft JhengHei" panose="020B0604030504040204" pitchFamily="34" charset="-120"/>
                <a:cs typeface="Consolas" panose="020B0609020204030204" pitchFamily="49" charset="0"/>
              </a:rPr>
              <a:t>key </a:t>
            </a:r>
            <a:r>
              <a:rPr lang="zh-TW" altLang="en-US" b="0" dirty="0">
                <a:solidFill>
                  <a:srgbClr val="008000"/>
                </a:solidFill>
                <a:effectLst/>
                <a:ea typeface="Microsoft JhengHei" panose="020B0604030504040204" pitchFamily="34" charset="-120"/>
                <a:cs typeface="Consolas" panose="020B0609020204030204" pitchFamily="49" charset="0"/>
              </a:rPr>
              <a:t>值內容</a:t>
            </a:r>
            <a:endParaRPr lang="en-US" altLang="zh-TW" b="0" dirty="0">
              <a:solidFill>
                <a:srgbClr val="008000"/>
              </a:solidFill>
              <a:effectLst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val_encodings.keys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</a:t>
            </a:r>
            <a:endParaRPr lang="en" altLang="zh-TW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494594-27EA-15C9-26F7-30B9C46723BE}"/>
              </a:ext>
            </a:extLst>
          </p:cNvPr>
          <p:cNvSpPr txBox="1"/>
          <p:nvPr/>
        </p:nvSpPr>
        <p:spPr>
          <a:xfrm>
            <a:off x="1213583" y="1604632"/>
            <a:ext cx="7518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output of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`tokenizer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` is a dictionary wrapper.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80D3C45-5BAD-85B0-6F1B-C1EEA00C69A7}"/>
              </a:ext>
            </a:extLst>
          </p:cNvPr>
          <p:cNvSpPr txBox="1"/>
          <p:nvPr/>
        </p:nvSpPr>
        <p:spPr>
          <a:xfrm>
            <a:off x="1213583" y="3043897"/>
            <a:ext cx="588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solidFill>
                  <a:srgbClr val="0070C0"/>
                </a:solidFill>
              </a:rPr>
              <a:t>dict_keys</a:t>
            </a:r>
            <a:r>
              <a:rPr kumimoji="1" lang="en-US" altLang="zh-TW" dirty="0">
                <a:solidFill>
                  <a:srgbClr val="0070C0"/>
                </a:solidFill>
              </a:rPr>
              <a:t>(['</a:t>
            </a:r>
            <a:r>
              <a:rPr kumimoji="1" lang="en-US" altLang="zh-TW" dirty="0" err="1">
                <a:solidFill>
                  <a:srgbClr val="0070C0"/>
                </a:solidFill>
              </a:rPr>
              <a:t>input_ids</a:t>
            </a:r>
            <a:r>
              <a:rPr kumimoji="1" lang="en-US" altLang="zh-TW" dirty="0">
                <a:solidFill>
                  <a:srgbClr val="0070C0"/>
                </a:solidFill>
              </a:rPr>
              <a:t>', '</a:t>
            </a:r>
            <a:r>
              <a:rPr kumimoji="1" lang="en-US" altLang="zh-TW" dirty="0" err="1">
                <a:solidFill>
                  <a:srgbClr val="0070C0"/>
                </a:solidFill>
              </a:rPr>
              <a:t>token_type_ids</a:t>
            </a:r>
            <a:r>
              <a:rPr kumimoji="1" lang="en-US" altLang="zh-TW" dirty="0">
                <a:solidFill>
                  <a:srgbClr val="0070C0"/>
                </a:solidFill>
              </a:rPr>
              <a:t>', '</a:t>
            </a:r>
            <a:r>
              <a:rPr kumimoji="1" lang="en-US" altLang="zh-TW" dirty="0" err="1">
                <a:solidFill>
                  <a:srgbClr val="0070C0"/>
                </a:solidFill>
              </a:rPr>
              <a:t>attention_mask</a:t>
            </a:r>
            <a:r>
              <a:rPr kumimoji="1" lang="en-US" altLang="zh-TW" dirty="0">
                <a:solidFill>
                  <a:srgbClr val="0070C0"/>
                </a:solidFill>
              </a:rPr>
              <a:t>'])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FA86F59-B37F-6148-987C-2EBCDCBA3D0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15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962BB-2113-553A-0E87-A1FD4274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Check the tokenized results (</a:t>
            </a:r>
            <a:r>
              <a:rPr kumimoji="1" lang="en" altLang="zh-TW" dirty="0" err="1"/>
              <a:t>input_ids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915C63-0DBE-4911-F3C4-00FA5B86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A29718-CCD6-AB03-317F-6EEA1BB79E95}"/>
              </a:ext>
            </a:extLst>
          </p:cNvPr>
          <p:cNvSpPr/>
          <p:nvPr/>
        </p:nvSpPr>
        <p:spPr>
          <a:xfrm>
            <a:off x="1213584" y="1950862"/>
            <a:ext cx="9764832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val_encodings.input_ids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</a:t>
            </a:r>
            <a:endParaRPr lang="en" altLang="zh-TW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200D5D-48CF-B677-33E7-8F9419D0882A}"/>
              </a:ext>
            </a:extLst>
          </p:cNvPr>
          <p:cNvSpPr txBox="1"/>
          <p:nvPr/>
        </p:nvSpPr>
        <p:spPr>
          <a:xfrm>
            <a:off x="999292" y="2434759"/>
            <a:ext cx="1019341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dirty="0">
                <a:solidFill>
                  <a:srgbClr val="0070C0"/>
                </a:solidFill>
              </a:rPr>
              <a:t>[101, 1045, 2442, 6449, 1010, 1045, 2001, 2028, 1997, 1996, 15315, 23606, 6558, 2040, 28179, 13224, 2023, 2265, 2077, 4659, 2151, 2592, 2001, 4487, 11393, 26972, 2055, 2009, 1012, 1045, 4340, 2008, 2009, 2001, 2183, 2000, 2022, 1037, 10036, 6714, 1011, 2125, 8546, 2011, 8923, 1040, 1012, 5405, 26974, 1996, 2128, 13535, 2239, 1011, 23967, 1012, 1026, 7987, 1013, 1028, 1026, 7987, 1013, 1028, 1045, 2001, 3308, 999, 1026, 7987, 1013, 1028, 1026, 7987, 1013, 1028, 1996, 4405, 3727, 2019, 6581, 8605, 2588, 1996, 7193, 1012, 1996, 23661, 2003, 28851, 999, 1997, 2607, 1010, 28223, 18667, 2290, 8244, 2097, 2424, 3209, 26275, 1999, 1996, 5436, 1010, 2029, 2003, 4208, 2006, 1996, 2458, 1997, 1996, 22330, 7811, 2015, 2077, 1996, 2034, 2162, 1012, 1006, 5388, 2086, 2077, 1996, 2824, 1997, 1996, 18667, 2290, 4405, 1007, 1012, 1996, 4405, 2036, 4473, 2005, 24159, 1010, 4415, 10886, 2049, 5436, 1998, 4784, 1999, 1996, 2034, 2112, 1997, 1996, 2792, 1012, 1026, 7987, 1013, 1028, 1026, 7987, 1013, 1028, 2123, 1005, 1056, 2022, 13534, 1024, 1000, 6178, 14735, 1000, 2003, 2025, 18667, 2290, 1012, 2057, 2024, 3591, 2007, 2019, 10047, 16862, 3512, 1010, 18439, 3689, 20384, 2011, 26422, 1010, 15236, 1010, 1998, 6801, 4784, 1012, 1026, 7987, 1013, 1028, 1026, 7987, 1013, 1028, 1996, 9179, 9319, 18667, 2290, 1005, 1055, 4781, 1025, 2358, 27914, 2480, 1998, 17103, 2024, 3432, 2004, 24826, 15683, 1012, 17103, 1005, 13954, 1997, 3312, 4205, 2050, 1010, 4427, 2011, 19330, 15530, 1005, 13954, 1997, 2520, 1010, 3957, 1037, 6919, 12185, 1997, 2520, 1005, 1055, 14779, 2269, 1012, 2358, 27914, 2480, 1005, 1055, 13954, 1997, 2852, 1012, 3897, 9221, 27895, 2015, 1037, 2843, 1997, 3241, 1998, 3980, 1012, 1026, 7987, 1013, 1028, 1026, 7987, 1013, 1028, 2065, 1996, 3737, 1997, 1996, 4405, 2003, 2151, 12407, 1997, 2054, 1005, 1055, 2664, 2000, 2272, 1010, 16428, 2213, 1998, 1996, 5541, 2136, 2024, 2275, 2000, 3613, 18667, 2290, 1005, 1055, 8027, 1997, 2034, 1011, 3446, 2547, 4730, 2007, 2178, 3040, 7699, 2580, 2547, 17743, 1012, 102,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0]</a:t>
            </a:r>
            <a:endParaRPr lang="zh-TW" altLang="en-US" sz="1300" dirty="0">
              <a:solidFill>
                <a:srgbClr val="0070C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C3CFCD-14C4-F165-A0C1-DD947A2AC993}"/>
              </a:ext>
            </a:extLst>
          </p:cNvPr>
          <p:cNvSpPr/>
          <p:nvPr/>
        </p:nvSpPr>
        <p:spPr>
          <a:xfrm>
            <a:off x="1049273" y="2434759"/>
            <a:ext cx="367869" cy="25189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6F5770-9D16-B827-E425-6ABE61683519}"/>
              </a:ext>
            </a:extLst>
          </p:cNvPr>
          <p:cNvSpPr txBox="1"/>
          <p:nvPr/>
        </p:nvSpPr>
        <p:spPr>
          <a:xfrm>
            <a:off x="426128" y="2391429"/>
            <a:ext cx="67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[CLS]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BCBCB7-1A9A-73D4-2078-6EAB441D6F89}"/>
              </a:ext>
            </a:extLst>
          </p:cNvPr>
          <p:cNvSpPr/>
          <p:nvPr/>
        </p:nvSpPr>
        <p:spPr>
          <a:xfrm>
            <a:off x="3970840" y="5259907"/>
            <a:ext cx="7163219" cy="198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86B8E9-840E-EA3F-0FD8-AEB9DC740398}"/>
              </a:ext>
            </a:extLst>
          </p:cNvPr>
          <p:cNvSpPr txBox="1"/>
          <p:nvPr/>
        </p:nvSpPr>
        <p:spPr>
          <a:xfrm>
            <a:off x="3474967" y="6002131"/>
            <a:ext cx="67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[SEP]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ED58CD-7F0D-0C2E-1E04-180FF3B1D126}"/>
              </a:ext>
            </a:extLst>
          </p:cNvPr>
          <p:cNvSpPr/>
          <p:nvPr/>
        </p:nvSpPr>
        <p:spPr>
          <a:xfrm>
            <a:off x="999292" y="5458060"/>
            <a:ext cx="10134768" cy="59381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75EF6C-8688-634B-648B-BE83E4E654E3}"/>
              </a:ext>
            </a:extLst>
          </p:cNvPr>
          <p:cNvSpPr/>
          <p:nvPr/>
        </p:nvSpPr>
        <p:spPr>
          <a:xfrm>
            <a:off x="3650216" y="5255913"/>
            <a:ext cx="276891" cy="202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85003C-1A31-46CA-83CE-02919E066D42}"/>
              </a:ext>
            </a:extLst>
          </p:cNvPr>
          <p:cNvSpPr txBox="1"/>
          <p:nvPr/>
        </p:nvSpPr>
        <p:spPr>
          <a:xfrm>
            <a:off x="5790904" y="6003312"/>
            <a:ext cx="671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[PAD]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3882E6-5911-F86F-7401-9A88FCCAF1A1}"/>
              </a:ext>
            </a:extLst>
          </p:cNvPr>
          <p:cNvSpPr txBox="1"/>
          <p:nvPr/>
        </p:nvSpPr>
        <p:spPr>
          <a:xfrm>
            <a:off x="1213584" y="1508276"/>
            <a:ext cx="7518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 the first data of the validation set.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3DB3C87A-D8D8-166B-02C1-FBC252F5E34D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810543" y="5458060"/>
            <a:ext cx="0" cy="54407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43EE15C-6AC9-A71E-9387-C190D3D8CD9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3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/>
      <p:bldP spid="12" grpId="0" animBg="1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962BB-2113-553A-0E87-A1FD4274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Check the tokenized results (</a:t>
            </a:r>
            <a:r>
              <a:rPr kumimoji="1" lang="en" altLang="zh-TW" dirty="0" err="1"/>
              <a:t>token_type_ids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915C63-0DBE-4911-F3C4-00FA5B86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A29718-CCD6-AB03-317F-6EEA1BB79E95}"/>
              </a:ext>
            </a:extLst>
          </p:cNvPr>
          <p:cNvSpPr/>
          <p:nvPr/>
        </p:nvSpPr>
        <p:spPr>
          <a:xfrm>
            <a:off x="1213584" y="1950862"/>
            <a:ext cx="9764832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val_encodings.token_type_ids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</a:t>
            </a:r>
            <a:endParaRPr lang="en" altLang="zh-TW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200D5D-48CF-B677-33E7-8F9419D0882A}"/>
              </a:ext>
            </a:extLst>
          </p:cNvPr>
          <p:cNvSpPr txBox="1"/>
          <p:nvPr/>
        </p:nvSpPr>
        <p:spPr>
          <a:xfrm>
            <a:off x="999292" y="2559889"/>
            <a:ext cx="1019341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dirty="0">
                <a:solidFill>
                  <a:srgbClr val="0070C0"/>
                </a:solidFill>
              </a:rPr>
              <a:t>[0,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0]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85003C-1A31-46CA-83CE-02919E066D42}"/>
              </a:ext>
            </a:extLst>
          </p:cNvPr>
          <p:cNvSpPr txBox="1"/>
          <p:nvPr/>
        </p:nvSpPr>
        <p:spPr>
          <a:xfrm>
            <a:off x="2686926" y="4976769"/>
            <a:ext cx="681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All zeros show that this is a single-sentence task.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There will be additional ones for the token places of a second sentence.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3882E6-5911-F86F-7401-9A88FCCAF1A1}"/>
              </a:ext>
            </a:extLst>
          </p:cNvPr>
          <p:cNvSpPr txBox="1"/>
          <p:nvPr/>
        </p:nvSpPr>
        <p:spPr>
          <a:xfrm>
            <a:off x="1213584" y="1508276"/>
            <a:ext cx="7518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 the first data of the validation set.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1ACC2C-B508-F500-1CE1-2519D9553A8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090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962BB-2113-553A-0E87-A1FD4274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Check the tokenized results (</a:t>
            </a:r>
            <a:r>
              <a:rPr kumimoji="1" lang="en" altLang="zh-TW" dirty="0" err="1"/>
              <a:t>token_type_ids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915C63-0DBE-4911-F3C4-00FA5B86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A29718-CCD6-AB03-317F-6EEA1BB79E95}"/>
              </a:ext>
            </a:extLst>
          </p:cNvPr>
          <p:cNvSpPr/>
          <p:nvPr/>
        </p:nvSpPr>
        <p:spPr>
          <a:xfrm>
            <a:off x="1213584" y="1950862"/>
            <a:ext cx="9764832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val_encodings.token_type_ids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</a:t>
            </a:r>
            <a:endParaRPr lang="en" altLang="zh-TW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200D5D-48CF-B677-33E7-8F9419D0882A}"/>
              </a:ext>
            </a:extLst>
          </p:cNvPr>
          <p:cNvSpPr txBox="1"/>
          <p:nvPr/>
        </p:nvSpPr>
        <p:spPr>
          <a:xfrm>
            <a:off x="999292" y="2559889"/>
            <a:ext cx="1019341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dirty="0">
                <a:solidFill>
                  <a:srgbClr val="0070C0"/>
                </a:solidFill>
              </a:rPr>
              <a:t>[0,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1]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85003C-1A31-46CA-83CE-02919E066D42}"/>
              </a:ext>
            </a:extLst>
          </p:cNvPr>
          <p:cNvSpPr txBox="1"/>
          <p:nvPr/>
        </p:nvSpPr>
        <p:spPr>
          <a:xfrm>
            <a:off x="254118" y="2272364"/>
            <a:ext cx="252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If paired-sentence task: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3882E6-5911-F86F-7401-9A88FCCAF1A1}"/>
              </a:ext>
            </a:extLst>
          </p:cNvPr>
          <p:cNvSpPr txBox="1"/>
          <p:nvPr/>
        </p:nvSpPr>
        <p:spPr>
          <a:xfrm>
            <a:off x="1213584" y="1508276"/>
            <a:ext cx="7518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 the first data of the validation set.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81ACC2C-B508-F500-1CE1-2519D9553A8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A50241-78C4-57DA-F4C1-D486B7519A31}"/>
              </a:ext>
            </a:extLst>
          </p:cNvPr>
          <p:cNvSpPr txBox="1"/>
          <p:nvPr/>
        </p:nvSpPr>
        <p:spPr>
          <a:xfrm>
            <a:off x="999292" y="5201917"/>
            <a:ext cx="3379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0: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表示句子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A, 1: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表示句子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B</a:t>
            </a:r>
            <a:endParaRPr kumimoji="1" lang="zh-TW" altLang="en-US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3743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D2CC5-8511-D771-3366-CA9CDE76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Hugging Face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C12C9-48E4-9F16-390B-43AD1E79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FD3C48F-8DA3-292E-83A4-E879CD7E6083}"/>
              </a:ext>
            </a:extLst>
          </p:cNvPr>
          <p:cNvSpPr txBox="1"/>
          <p:nvPr/>
        </p:nvSpPr>
        <p:spPr>
          <a:xfrm>
            <a:off x="1257299" y="1874520"/>
            <a:ext cx="8643159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An </a:t>
            </a:r>
            <a:r>
              <a:rPr kumimoji="1" lang="en-US" altLang="zh-TW" sz="2400" b="1" dirty="0"/>
              <a:t>open-source</a:t>
            </a:r>
            <a:r>
              <a:rPr kumimoji="1" lang="en-US" altLang="zh-TW" sz="2400" dirty="0"/>
              <a:t> library for state-of-the-art AI models (Natural Language Processing  / Computer Vision / Audio ... ) with various deep learning frameworks (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/ TensorFlow / JAX ...)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Links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Documentation: https://</a:t>
            </a:r>
            <a:r>
              <a:rPr kumimoji="1" lang="en-US" altLang="zh-TW" sz="2400" dirty="0" err="1"/>
              <a:t>huggingface.co</a:t>
            </a:r>
            <a:r>
              <a:rPr kumimoji="1" lang="en-US" altLang="zh-TW" sz="2400" dirty="0"/>
              <a:t>/docs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Source code: https://</a:t>
            </a:r>
            <a:r>
              <a:rPr kumimoji="1" lang="en-US" altLang="zh-TW" sz="2400" dirty="0" err="1"/>
              <a:t>github.com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huggingface</a:t>
            </a:r>
            <a:endParaRPr kumimoji="1"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949403B-3574-2470-A11C-535BC1C8C1DB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719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962BB-2113-553A-0E87-A1FD4274A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Check the tokenized results (</a:t>
            </a:r>
            <a:r>
              <a:rPr kumimoji="1" lang="en" altLang="zh-TW" dirty="0" err="1"/>
              <a:t>attention_mask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915C63-0DBE-4911-F3C4-00FA5B86E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4A29718-CCD6-AB03-317F-6EEA1BB79E95}"/>
              </a:ext>
            </a:extLst>
          </p:cNvPr>
          <p:cNvSpPr/>
          <p:nvPr/>
        </p:nvSpPr>
        <p:spPr>
          <a:xfrm>
            <a:off x="1213584" y="1950862"/>
            <a:ext cx="9764832" cy="365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</a:t>
            </a:r>
            <a:r>
              <a:rPr lang="en" altLang="zh-TW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val_encodings.attention_mask</a:t>
            </a:r>
            <a:r>
              <a:rPr lang="en" altLang="zh-TW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[0])</a:t>
            </a:r>
            <a:endParaRPr lang="en" altLang="zh-TW" b="0" dirty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8200D5D-48CF-B677-33E7-8F9419D0882A}"/>
              </a:ext>
            </a:extLst>
          </p:cNvPr>
          <p:cNvSpPr txBox="1"/>
          <p:nvPr/>
        </p:nvSpPr>
        <p:spPr>
          <a:xfrm>
            <a:off x="999292" y="2559889"/>
            <a:ext cx="10193416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300" dirty="0">
                <a:solidFill>
                  <a:srgbClr val="0070C0"/>
                </a:solidFill>
              </a:rPr>
              <a:t>[1,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1,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0, 0]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2C3CFCD-14C4-F165-A0C1-DD947A2AC993}"/>
              </a:ext>
            </a:extLst>
          </p:cNvPr>
          <p:cNvSpPr/>
          <p:nvPr/>
        </p:nvSpPr>
        <p:spPr>
          <a:xfrm>
            <a:off x="999292" y="3798078"/>
            <a:ext cx="10060135" cy="68167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E85003C-1A31-46CA-83CE-02919E066D42}"/>
              </a:ext>
            </a:extLst>
          </p:cNvPr>
          <p:cNvSpPr txBox="1"/>
          <p:nvPr/>
        </p:nvSpPr>
        <p:spPr>
          <a:xfrm>
            <a:off x="3520883" y="4527340"/>
            <a:ext cx="5150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Padding (telling the model not to focus on these regions)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F3882E6-5911-F86F-7401-9A88FCCAF1A1}"/>
              </a:ext>
            </a:extLst>
          </p:cNvPr>
          <p:cNvSpPr txBox="1"/>
          <p:nvPr/>
        </p:nvSpPr>
        <p:spPr>
          <a:xfrm>
            <a:off x="1213584" y="1508276"/>
            <a:ext cx="7518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 the first data of the validation set.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9C05BB8-F56F-4738-F25C-245F07567624}"/>
              </a:ext>
            </a:extLst>
          </p:cNvPr>
          <p:cNvSpPr/>
          <p:nvPr/>
        </p:nvSpPr>
        <p:spPr>
          <a:xfrm>
            <a:off x="5290556" y="3592167"/>
            <a:ext cx="5768871" cy="20591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B011A7-7288-95DF-68BA-833E7176F24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3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E41265-3C0E-E8D0-9058-6E7143FB7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Building the </a:t>
            </a:r>
            <a:r>
              <a:rPr kumimoji="1" lang="en-US" altLang="zh-TW" b="1" dirty="0"/>
              <a:t>Dataset</a:t>
            </a:r>
            <a:r>
              <a:rPr kumimoji="1" lang="en-US" altLang="zh-TW" dirty="0"/>
              <a:t> class using </a:t>
            </a:r>
            <a:r>
              <a:rPr kumimoji="1" lang="en-US" altLang="zh-TW" dirty="0" err="1"/>
              <a:t>PyTorch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23F49B-F655-95F8-1BB1-23EB709E1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E7F975-3342-5C70-2471-05C2FEEB3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16" y="1551616"/>
            <a:ext cx="8699367" cy="469278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A02BAB2-B5BC-1857-0B41-AB308CDBE75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182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B2DD7E-4D29-A1C4-EDBB-5CCA68C23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Or you can use Hugging Face Datasets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A101D6-4635-2A83-1085-8CB51E935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D518CDB-DD49-792A-7149-C8E975309A75}"/>
              </a:ext>
            </a:extLst>
          </p:cNvPr>
          <p:cNvSpPr/>
          <p:nvPr/>
        </p:nvSpPr>
        <p:spPr>
          <a:xfrm>
            <a:off x="1213584" y="2187561"/>
            <a:ext cx="9764832" cy="3713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IMDb training 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datasets.load_dataset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imdb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"train"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Split the validation 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random_seed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42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splits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train.train_test_split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test_size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0.2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random_seed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train, valid = splits[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'train'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], splits[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'test'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Load the IMDb test 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datasets.load_dataset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imdb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"test"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5C9CAA4-3837-131C-D57B-4BB7A2FACFE8}"/>
              </a:ext>
            </a:extLst>
          </p:cNvPr>
          <p:cNvSpPr/>
          <p:nvPr/>
        </p:nvSpPr>
        <p:spPr>
          <a:xfrm>
            <a:off x="1213584" y="1393931"/>
            <a:ext cx="2515037" cy="3651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b="1" dirty="0">
                <a:solidFill>
                  <a:srgbClr val="000000"/>
                </a:solidFill>
                <a:cs typeface="Consolas" panose="020B0609020204030204" pitchFamily="49" charset="0"/>
              </a:rPr>
              <a:t>Using Hugging Face Dataset</a:t>
            </a:r>
            <a:endParaRPr lang="en" altLang="zh-TW" sz="1600" b="1" dirty="0">
              <a:solidFill>
                <a:srgbClr val="000000"/>
              </a:solidFill>
              <a:effectLst/>
              <a:cs typeface="Consolas" panose="020B060902020403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9C282CF-E7B2-28AB-FA83-0F055B6A9F9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004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3C595D-2148-3A3D-2DB4-8D831AB57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6A12E9-6111-A0AA-4AB2-10071F953ADF}"/>
              </a:ext>
            </a:extLst>
          </p:cNvPr>
          <p:cNvSpPr txBox="1"/>
          <p:nvPr/>
        </p:nvSpPr>
        <p:spPr>
          <a:xfrm>
            <a:off x="3617894" y="5955992"/>
            <a:ext cx="4956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https://</a:t>
            </a:r>
            <a:r>
              <a:rPr lang="en" altLang="zh-TW" dirty="0" err="1"/>
              <a:t>huggingface.co</a:t>
            </a:r>
            <a:r>
              <a:rPr lang="en" altLang="zh-TW" dirty="0"/>
              <a:t>/datasets/</a:t>
            </a:r>
            <a:r>
              <a:rPr lang="en" altLang="zh-TW" dirty="0" err="1"/>
              <a:t>stanfordnlp</a:t>
            </a:r>
            <a:r>
              <a:rPr lang="en" altLang="zh-TW" dirty="0"/>
              <a:t>/</a:t>
            </a:r>
            <a:r>
              <a:rPr lang="en" altLang="zh-TW" dirty="0" err="1"/>
              <a:t>imdb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53A30C-1CEF-7239-2C6E-AAB9B6F71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49" y="281528"/>
            <a:ext cx="10934299" cy="55878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EC8A1CC-DD80-B1AF-E784-9C6F2F3F0EBE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237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>
            <a:extLst>
              <a:ext uri="{FF2B5EF4-FFF2-40B4-BE49-F238E27FC236}">
                <a16:creationId xmlns:a16="http://schemas.microsoft.com/office/drawing/2014/main" id="{F48A2DAE-83DB-D297-2527-59E4CD65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431" y="1407906"/>
            <a:ext cx="5498884" cy="48807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44A82F0-D4FD-A30D-2F99-B0648CA0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You still need to tokenize the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92235E-6C53-F876-F341-4E0FF0506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7CA33C-CEFB-3AB4-1232-F0435370AFC3}"/>
              </a:ext>
            </a:extLst>
          </p:cNvPr>
          <p:cNvSpPr/>
          <p:nvPr/>
        </p:nvSpPr>
        <p:spPr>
          <a:xfrm>
            <a:off x="1213584" y="1393931"/>
            <a:ext cx="2515037" cy="365125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b="1" dirty="0">
                <a:solidFill>
                  <a:srgbClr val="000000"/>
                </a:solidFill>
                <a:cs typeface="Consolas" panose="020B0609020204030204" pitchFamily="49" charset="0"/>
              </a:rPr>
              <a:t>Using Hugging Face Dataset</a:t>
            </a:r>
            <a:endParaRPr lang="en" altLang="zh-TW" sz="1600" b="1" dirty="0">
              <a:solidFill>
                <a:srgbClr val="000000"/>
              </a:solidFill>
              <a:effectLst/>
              <a:cs typeface="Consolas" panose="020B0609020204030204" pitchFamily="49" charset="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57EE4323-8FAC-261A-208B-26D40DFC0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73" y="5429750"/>
            <a:ext cx="4029907" cy="84046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846AB8-23F7-1752-1D0A-AC24F3E1B6C1}"/>
              </a:ext>
            </a:extLst>
          </p:cNvPr>
          <p:cNvSpPr txBox="1"/>
          <p:nvPr/>
        </p:nvSpPr>
        <p:spPr>
          <a:xfrm>
            <a:off x="1055185" y="4294812"/>
            <a:ext cx="2515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Set the format of the dataset to return </a:t>
            </a:r>
            <a:r>
              <a:rPr kumimoji="1" lang="en" altLang="zh-TW" sz="1600" dirty="0" err="1"/>
              <a:t>PyTorch</a:t>
            </a:r>
            <a:r>
              <a:rPr kumimoji="1" lang="en" altLang="zh-TW" sz="1600" dirty="0"/>
              <a:t> tensors instead of lists (</a:t>
            </a:r>
            <a:r>
              <a:rPr kumimoji="1" lang="en" altLang="zh-TW" sz="1600" dirty="0">
                <a:hlinkClick r:id="rId4"/>
              </a:rPr>
              <a:t>ref</a:t>
            </a:r>
            <a:r>
              <a:rPr kumimoji="1" lang="en" altLang="zh-TW" sz="1600" dirty="0"/>
              <a:t>)</a:t>
            </a:r>
            <a:endParaRPr kumimoji="1" lang="zh-TW" altLang="en-US" sz="1600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28D0703-F1CF-BF1C-87E0-2DEA87BE291E}"/>
              </a:ext>
            </a:extLst>
          </p:cNvPr>
          <p:cNvCxnSpPr>
            <a:cxnSpLocks/>
          </p:cNvCxnSpPr>
          <p:nvPr/>
        </p:nvCxnSpPr>
        <p:spPr>
          <a:xfrm>
            <a:off x="3295521" y="4528438"/>
            <a:ext cx="10988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81B4078-D0FF-6917-1BEC-A41D1D667E28}"/>
              </a:ext>
            </a:extLst>
          </p:cNvPr>
          <p:cNvCxnSpPr>
            <a:cxnSpLocks/>
          </p:cNvCxnSpPr>
          <p:nvPr/>
        </p:nvCxnSpPr>
        <p:spPr>
          <a:xfrm>
            <a:off x="3295521" y="4103322"/>
            <a:ext cx="14304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B302DE2-1FD8-31AB-FF3E-A96114ACBF24}"/>
              </a:ext>
            </a:extLst>
          </p:cNvPr>
          <p:cNvSpPr txBox="1"/>
          <p:nvPr/>
        </p:nvSpPr>
        <p:spPr>
          <a:xfrm>
            <a:off x="1055185" y="3925260"/>
            <a:ext cx="2515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Speed up processing (</a:t>
            </a:r>
            <a:r>
              <a:rPr kumimoji="1" lang="en" altLang="zh-TW" sz="1600" dirty="0">
                <a:hlinkClick r:id="rId5"/>
              </a:rPr>
              <a:t>ref</a:t>
            </a:r>
            <a:r>
              <a:rPr kumimoji="1" lang="en" altLang="zh-TW" sz="1600" dirty="0"/>
              <a:t>)</a:t>
            </a:r>
            <a:endParaRPr kumimoji="1"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D9D70DB-03B8-8801-C8D8-AC27C386FFA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82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B27669-9371-AB57-14F0-2C9F18568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BERT classification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5DC555-4A47-59A8-8DDE-B757C347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6031A7C-5882-3A22-CFE3-B70460733ECE}"/>
              </a:ext>
            </a:extLst>
          </p:cNvPr>
          <p:cNvSpPr/>
          <p:nvPr/>
        </p:nvSpPr>
        <p:spPr>
          <a:xfrm>
            <a:off x="1213584" y="2137440"/>
            <a:ext cx="9764832" cy="19729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from transformers import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AutoModelForSequenceClassification</a:t>
            </a:r>
            <a:endParaRPr lang="en" altLang="zh-TW" b="0" dirty="0">
              <a:solidFill>
                <a:srgbClr val="008000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bert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-base-uncased"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Use .</a:t>
            </a:r>
            <a:r>
              <a:rPr lang="en" altLang="zh-TW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from_pretrained</a:t>
            </a: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() for a pre-trained model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AutoModelForSequenceClassification.from_pretrained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num_labels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=2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896ACE5-F3A0-A675-6B25-50695236576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5ABDF32-0F68-CD2B-AB32-2693FD926C1C}"/>
              </a:ext>
            </a:extLst>
          </p:cNvPr>
          <p:cNvSpPr txBox="1"/>
          <p:nvPr/>
        </p:nvSpPr>
        <p:spPr>
          <a:xfrm>
            <a:off x="2253749" y="4708962"/>
            <a:ext cx="544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我們需要先知道資料集有幾個 </a:t>
            </a:r>
            <a:r>
              <a:rPr kumimoji="1" lang="en-US" altLang="zh-TW" dirty="0">
                <a:solidFill>
                  <a:srgbClr val="FF0000"/>
                </a:solidFill>
              </a:rPr>
              <a:t>classes (</a:t>
            </a:r>
            <a:r>
              <a:rPr kumimoji="1" lang="en-US" altLang="zh-TW" dirty="0" err="1">
                <a:solidFill>
                  <a:srgbClr val="FF0000"/>
                </a:solidFill>
              </a:rPr>
              <a:t>num_labels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8CD315B-D474-4CF2-30AC-5667E537AC6F}"/>
              </a:ext>
            </a:extLst>
          </p:cNvPr>
          <p:cNvCxnSpPr>
            <a:cxnSpLocks/>
          </p:cNvCxnSpPr>
          <p:nvPr/>
        </p:nvCxnSpPr>
        <p:spPr>
          <a:xfrm flipV="1">
            <a:off x="4674491" y="3895180"/>
            <a:ext cx="0" cy="737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8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B68EB5-153E-12C9-95E6-1514EEE4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Different models for different tasks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DD206B-4069-240A-BCB2-A003DC17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D9EC8B-AB70-D3FE-8660-6170688D0864}"/>
              </a:ext>
            </a:extLst>
          </p:cNvPr>
          <p:cNvSpPr/>
          <p:nvPr/>
        </p:nvSpPr>
        <p:spPr>
          <a:xfrm>
            <a:off x="1213584" y="2137440"/>
            <a:ext cx="9764832" cy="5095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AutoModelForQuestionAnswering.from_pretrained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AF2F881-EBC6-2A16-87C0-21B80330CE74}"/>
              </a:ext>
            </a:extLst>
          </p:cNvPr>
          <p:cNvSpPr txBox="1"/>
          <p:nvPr/>
        </p:nvSpPr>
        <p:spPr>
          <a:xfrm>
            <a:off x="1213584" y="1587567"/>
            <a:ext cx="75182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Question Answering Tasks 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SQuAD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v1.1),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ref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22D9C04-314E-535E-5971-1BDA74DD747D}"/>
              </a:ext>
            </a:extLst>
          </p:cNvPr>
          <p:cNvSpPr txBox="1"/>
          <p:nvPr/>
        </p:nvSpPr>
        <p:spPr>
          <a:xfrm>
            <a:off x="1213584" y="3059668"/>
            <a:ext cx="7776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Single Sentence Tagging Tasks (CoNLL-2003 NER; Named Entity Recognition),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ref</a:t>
            </a:r>
            <a:endParaRPr lang="en" altLang="zh-TW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30B083-644B-316D-5165-933B8C187902}"/>
              </a:ext>
            </a:extLst>
          </p:cNvPr>
          <p:cNvSpPr/>
          <p:nvPr/>
        </p:nvSpPr>
        <p:spPr>
          <a:xfrm>
            <a:off x="1244064" y="3586967"/>
            <a:ext cx="9764832" cy="5095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AutoModelForTokenClassification.from_pretrained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84905C9-6757-6DB0-600A-BDEBDAA21265}"/>
              </a:ext>
            </a:extLst>
          </p:cNvPr>
          <p:cNvSpPr txBox="1"/>
          <p:nvPr/>
        </p:nvSpPr>
        <p:spPr>
          <a:xfrm>
            <a:off x="1244064" y="4482959"/>
            <a:ext cx="8188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Semantic </a:t>
            </a:r>
            <a:r>
              <a:rPr lang="en" altLang="zh-TW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extual Similarity Tasks (STS-B),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ref</a:t>
            </a:r>
            <a:endParaRPr lang="en" altLang="zh-TW" b="0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3C6E9D-E52B-166C-ED76-2FCF1B0C7201}"/>
              </a:ext>
            </a:extLst>
          </p:cNvPr>
          <p:cNvSpPr/>
          <p:nvPr/>
        </p:nvSpPr>
        <p:spPr>
          <a:xfrm>
            <a:off x="1274544" y="5010258"/>
            <a:ext cx="9764832" cy="8996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AutoModelForSequenceClassification.from_pretrained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num_labels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=1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8944DA-DB41-6E6F-D9E3-7E8DB797B0A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4344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FA36F-4877-02F0-CD8A-E89CF261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What happens for down-stream tasks?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FAE324-3F80-9A90-A70C-AD0509C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682057-B666-FD8C-106E-84FBC355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63" y="2368661"/>
            <a:ext cx="9685474" cy="33619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785684B-A9AF-4D2F-22C2-BB72F345F191}"/>
              </a:ext>
            </a:extLst>
          </p:cNvPr>
          <p:cNvSpPr txBox="1"/>
          <p:nvPr/>
        </p:nvSpPr>
        <p:spPr>
          <a:xfrm>
            <a:off x="1709839" y="1478099"/>
            <a:ext cx="883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huggingface</a:t>
            </a:r>
            <a:r>
              <a:rPr kumimoji="1" lang="en" altLang="zh-TW" dirty="0"/>
              <a:t>/transformers/blob/v4.45.2/</a:t>
            </a:r>
            <a:r>
              <a:rPr kumimoji="1" lang="en" altLang="zh-TW" dirty="0" err="1"/>
              <a:t>src</a:t>
            </a:r>
            <a:r>
              <a:rPr kumimoji="1" lang="en" altLang="zh-TW" dirty="0"/>
              <a:t>/transformers/models/</a:t>
            </a:r>
            <a:r>
              <a:rPr kumimoji="1" lang="en" altLang="zh-TW" dirty="0" err="1"/>
              <a:t>bert</a:t>
            </a:r>
            <a:r>
              <a:rPr kumimoji="1" lang="en" altLang="zh-TW" dirty="0"/>
              <a:t>/modeling_bert.py#L1651-L1665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455AAF7-97F7-AB39-335D-79541E95A41F}"/>
              </a:ext>
            </a:extLst>
          </p:cNvPr>
          <p:cNvCxnSpPr>
            <a:cxnSpLocks/>
          </p:cNvCxnSpPr>
          <p:nvPr/>
        </p:nvCxnSpPr>
        <p:spPr>
          <a:xfrm flipV="1">
            <a:off x="7468025" y="5078028"/>
            <a:ext cx="0" cy="7376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968830E-11AC-B490-001D-932241F73665}"/>
              </a:ext>
            </a:extLst>
          </p:cNvPr>
          <p:cNvSpPr/>
          <p:nvPr/>
        </p:nvSpPr>
        <p:spPr>
          <a:xfrm>
            <a:off x="2659416" y="3708807"/>
            <a:ext cx="2374223" cy="215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8717112-51AA-158E-1811-8BE11CC4868A}"/>
              </a:ext>
            </a:extLst>
          </p:cNvPr>
          <p:cNvSpPr/>
          <p:nvPr/>
        </p:nvSpPr>
        <p:spPr>
          <a:xfrm>
            <a:off x="2659415" y="4837752"/>
            <a:ext cx="5392632" cy="2151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DC2F65F-7740-1324-2E23-AF74390B374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504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EFA36F-4877-02F0-CD8A-E89CF2612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What happens for down-stream tasks?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FAE324-3F80-9A90-A70C-AD0509C54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785684B-A9AF-4D2F-22C2-BB72F345F191}"/>
              </a:ext>
            </a:extLst>
          </p:cNvPr>
          <p:cNvSpPr txBox="1"/>
          <p:nvPr/>
        </p:nvSpPr>
        <p:spPr>
          <a:xfrm>
            <a:off x="1709839" y="1478099"/>
            <a:ext cx="8833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huggingface</a:t>
            </a:r>
            <a:r>
              <a:rPr kumimoji="1" lang="en" altLang="zh-TW" dirty="0"/>
              <a:t>/transformers/blob/v4.45.2/</a:t>
            </a:r>
            <a:r>
              <a:rPr kumimoji="1" lang="en" altLang="zh-TW" dirty="0" err="1"/>
              <a:t>src</a:t>
            </a:r>
            <a:r>
              <a:rPr kumimoji="1" lang="en" altLang="zh-TW" dirty="0"/>
              <a:t>/transformers/models/</a:t>
            </a:r>
            <a:r>
              <a:rPr kumimoji="1" lang="en" altLang="zh-TW" dirty="0" err="1"/>
              <a:t>bert</a:t>
            </a:r>
            <a:r>
              <a:rPr kumimoji="1" lang="en" altLang="zh-TW" dirty="0"/>
              <a:t>/modeling_bert.py#L1715-L1734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3CF2E08-9EA1-F187-CC2A-6F76A495F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684" y="2213025"/>
            <a:ext cx="7772400" cy="408345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2FC68EE-A31A-6D00-4640-A6B912E48A67}"/>
              </a:ext>
            </a:extLst>
          </p:cNvPr>
          <p:cNvSpPr/>
          <p:nvPr/>
        </p:nvSpPr>
        <p:spPr>
          <a:xfrm>
            <a:off x="3302440" y="5193058"/>
            <a:ext cx="4691489" cy="5478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4553AA6-1521-B5ED-3822-15EED880C2C5}"/>
              </a:ext>
            </a:extLst>
          </p:cNvPr>
          <p:cNvSpPr/>
          <p:nvPr/>
        </p:nvSpPr>
        <p:spPr>
          <a:xfrm>
            <a:off x="3302440" y="4072379"/>
            <a:ext cx="4691489" cy="75066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826F955-CFED-F224-8A13-344212F3E08F}"/>
              </a:ext>
            </a:extLst>
          </p:cNvPr>
          <p:cNvSpPr/>
          <p:nvPr/>
        </p:nvSpPr>
        <p:spPr>
          <a:xfrm>
            <a:off x="3302439" y="2798651"/>
            <a:ext cx="3192629" cy="34990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7AE406-E3B1-D2F0-ADD7-22A518B1A142}"/>
              </a:ext>
            </a:extLst>
          </p:cNvPr>
          <p:cNvSpPr/>
          <p:nvPr/>
        </p:nvSpPr>
        <p:spPr>
          <a:xfrm>
            <a:off x="3520828" y="3172580"/>
            <a:ext cx="5860256" cy="344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345477-4AEB-DE74-7E05-7A5141332997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BB759C-3C09-4DB3-2A07-0D454BD30276}"/>
              </a:ext>
            </a:extLst>
          </p:cNvPr>
          <p:cNvSpPr txBox="1"/>
          <p:nvPr/>
        </p:nvSpPr>
        <p:spPr>
          <a:xfrm>
            <a:off x="8186876" y="3610119"/>
            <a:ext cx="2653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 </a:t>
            </a:r>
            <a:r>
              <a:rPr kumimoji="1" lang="en-US" altLang="zh-TW" dirty="0">
                <a:solidFill>
                  <a:srgbClr val="FF0000"/>
                </a:solidFill>
              </a:rPr>
              <a:t>[[1, 0, 1], [1, ,1, 1]]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420E2454-7B3A-A7D4-4FC7-35DFB16F85CA}"/>
              </a:ext>
            </a:extLst>
          </p:cNvPr>
          <p:cNvCxnSpPr>
            <a:cxnSpLocks/>
          </p:cNvCxnSpPr>
          <p:nvPr/>
        </p:nvCxnSpPr>
        <p:spPr>
          <a:xfrm flipH="1">
            <a:off x="7576302" y="3794785"/>
            <a:ext cx="61057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52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31550C-EEF0-DD42-FAFD-B6740497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 Training with Hugging Face Trainer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EB5C33-A6B4-6CF0-B850-56FB040EC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6861C3-426F-0B6F-065E-7E355BF987C2}"/>
              </a:ext>
            </a:extLst>
          </p:cNvPr>
          <p:cNvSpPr/>
          <p:nvPr/>
        </p:nvSpPr>
        <p:spPr>
          <a:xfrm>
            <a:off x="1951349" y="1898618"/>
            <a:ext cx="5157436" cy="56190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Setting up </a:t>
            </a:r>
            <a:r>
              <a:rPr kumimoji="1" lang="en-US" altLang="zh-TW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TrainingArguments</a:t>
            </a:r>
            <a:endParaRPr kumimoji="1" lang="zh-TW" alt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77DC360F-C08E-9C57-D1E8-D180CC9EE758}"/>
              </a:ext>
            </a:extLst>
          </p:cNvPr>
          <p:cNvSpPr/>
          <p:nvPr/>
        </p:nvSpPr>
        <p:spPr>
          <a:xfrm rot="5400000">
            <a:off x="4361170" y="2599256"/>
            <a:ext cx="312572" cy="33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A0B8F51-C46E-66E2-B371-716779C0D135}"/>
              </a:ext>
            </a:extLst>
          </p:cNvPr>
          <p:cNvSpPr/>
          <p:nvPr/>
        </p:nvSpPr>
        <p:spPr>
          <a:xfrm>
            <a:off x="1951348" y="3084502"/>
            <a:ext cx="5157436" cy="56190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Setting up </a:t>
            </a:r>
            <a:r>
              <a:rPr kumimoji="1" lang="en-US" altLang="zh-TW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Trainer / metric</a:t>
            </a:r>
            <a:endParaRPr kumimoji="1" lang="zh-TW" alt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1E4F5B8-667F-9DC5-8FE5-8AEB8D3E55DB}"/>
              </a:ext>
            </a:extLst>
          </p:cNvPr>
          <p:cNvSpPr/>
          <p:nvPr/>
        </p:nvSpPr>
        <p:spPr>
          <a:xfrm>
            <a:off x="1950054" y="4258803"/>
            <a:ext cx="5157436" cy="56190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trainer.train</a:t>
            </a:r>
            <a:r>
              <a:rPr kumimoji="1" lang="en-US" altLang="zh-TW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zh-TW" alt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A5496972-899B-4DD8-ED75-E719414427EB}"/>
              </a:ext>
            </a:extLst>
          </p:cNvPr>
          <p:cNvSpPr/>
          <p:nvPr/>
        </p:nvSpPr>
        <p:spPr>
          <a:xfrm rot="5400000">
            <a:off x="4365582" y="3795293"/>
            <a:ext cx="312572" cy="33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F811606-8E41-7378-0F38-A0CA9E08B4A9}"/>
              </a:ext>
            </a:extLst>
          </p:cNvPr>
          <p:cNvSpPr/>
          <p:nvPr/>
        </p:nvSpPr>
        <p:spPr>
          <a:xfrm>
            <a:off x="1950054" y="5351060"/>
            <a:ext cx="5157436" cy="561903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trainer.predict</a:t>
            </a:r>
            <a:r>
              <a:rPr kumimoji="1" lang="en-US" altLang="zh-TW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zh-TW" alt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B8C62EF8-74A2-4270-C5F3-E3A8240BABAE}"/>
              </a:ext>
            </a:extLst>
          </p:cNvPr>
          <p:cNvSpPr/>
          <p:nvPr/>
        </p:nvSpPr>
        <p:spPr>
          <a:xfrm rot="5400000">
            <a:off x="4365582" y="4925432"/>
            <a:ext cx="312572" cy="33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3081F45-0154-202F-5C7E-EC387CA624E8}"/>
              </a:ext>
            </a:extLst>
          </p:cNvPr>
          <p:cNvSpPr txBox="1"/>
          <p:nvPr/>
        </p:nvSpPr>
        <p:spPr>
          <a:xfrm>
            <a:off x="7384653" y="4216588"/>
            <a:ext cx="344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Trainer can perform training, automatic evaluations, and so on.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2BBBFA-6F33-FF09-ABDF-45B946ACE04D}"/>
              </a:ext>
            </a:extLst>
          </p:cNvPr>
          <p:cNvSpPr txBox="1"/>
          <p:nvPr/>
        </p:nvSpPr>
        <p:spPr>
          <a:xfrm>
            <a:off x="7384653" y="5308845"/>
            <a:ext cx="344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Trainer can also help you perform predictions with a trained model.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F30CAA75-9025-1A29-271C-89ADC545C6B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23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F096B3-07FA-2743-7F5C-B09EBD97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Hugging Face made the first </a:t>
            </a:r>
            <a:r>
              <a:rPr kumimoji="1" lang="en-US" altLang="zh-TW" dirty="0" err="1"/>
              <a:t>PyTorch</a:t>
            </a:r>
            <a:r>
              <a:rPr kumimoji="1" lang="en-US" altLang="zh-TW" dirty="0"/>
              <a:t> Implementation of BERT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A9B5A2-5884-DB51-E9BE-057FCF439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A249BE-A50C-04F4-7263-85C358740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87" y="2192884"/>
            <a:ext cx="6786239" cy="292596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F57DEAA-C390-D732-CCC8-73554ED8064E}"/>
              </a:ext>
            </a:extLst>
          </p:cNvPr>
          <p:cNvSpPr txBox="1"/>
          <p:nvPr/>
        </p:nvSpPr>
        <p:spPr>
          <a:xfrm>
            <a:off x="1263218" y="5502566"/>
            <a:ext cx="6516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huggingface</a:t>
            </a:r>
            <a:r>
              <a:rPr kumimoji="1" lang="en" altLang="zh-TW" dirty="0"/>
              <a:t>/transformers/releases/tag/v0.1.2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39C14C3-C623-746A-B381-9B058310C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0971" y="1577638"/>
            <a:ext cx="3138973" cy="44121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ECCA123-3264-03CA-952F-650B21C3F500}"/>
              </a:ext>
            </a:extLst>
          </p:cNvPr>
          <p:cNvSpPr txBox="1"/>
          <p:nvPr/>
        </p:nvSpPr>
        <p:spPr>
          <a:xfrm>
            <a:off x="8277144" y="5994652"/>
            <a:ext cx="33886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github.com</a:t>
            </a:r>
            <a:r>
              <a:rPr kumimoji="1" lang="en" altLang="zh-TW" sz="1200" dirty="0"/>
              <a:t>/google-research/</a:t>
            </a:r>
            <a:r>
              <a:rPr kumimoji="1" lang="en" altLang="zh-TW" sz="1200" dirty="0" err="1"/>
              <a:t>bert</a:t>
            </a:r>
            <a:r>
              <a:rPr kumimoji="1" lang="en" altLang="zh-TW" sz="1200" dirty="0"/>
              <a:t>/commits</a:t>
            </a:r>
            <a:endParaRPr kumimoji="1" lang="zh-TW" altLang="en-US" sz="1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C0E968-ED61-337F-4277-2166585299FE}"/>
              </a:ext>
            </a:extLst>
          </p:cNvPr>
          <p:cNvSpPr/>
          <p:nvPr/>
        </p:nvSpPr>
        <p:spPr>
          <a:xfrm>
            <a:off x="7093258" y="3915052"/>
            <a:ext cx="686170" cy="9765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6B78FC-F4F5-4221-1455-56BB4384F949}"/>
              </a:ext>
            </a:extLst>
          </p:cNvPr>
          <p:cNvSpPr/>
          <p:nvPr/>
        </p:nvSpPr>
        <p:spPr>
          <a:xfrm>
            <a:off x="8417510" y="4429957"/>
            <a:ext cx="2510902" cy="68889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FC22C00-C941-A393-0DC6-8ADD686E1D6B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81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5F9008-C2A6-F3B2-A6B3-FF55268B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Trainer?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33BAE-79A9-E069-7888-F6A7F5E6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BCC6839-186C-EFD0-4020-C88032C4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38" y="1945684"/>
            <a:ext cx="6286165" cy="42707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右箭號 5">
            <a:extLst>
              <a:ext uri="{FF2B5EF4-FFF2-40B4-BE49-F238E27FC236}">
                <a16:creationId xmlns:a16="http://schemas.microsoft.com/office/drawing/2014/main" id="{584B8A76-EBD6-86E8-4A1A-685DACD6782C}"/>
              </a:ext>
            </a:extLst>
          </p:cNvPr>
          <p:cNvSpPr/>
          <p:nvPr/>
        </p:nvSpPr>
        <p:spPr>
          <a:xfrm>
            <a:off x="7708529" y="3937578"/>
            <a:ext cx="312572" cy="336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DA9BFE-908C-7182-162E-6F01F8FA1D1A}"/>
              </a:ext>
            </a:extLst>
          </p:cNvPr>
          <p:cNvSpPr/>
          <p:nvPr/>
        </p:nvSpPr>
        <p:spPr>
          <a:xfrm>
            <a:off x="8161419" y="3954960"/>
            <a:ext cx="2994261" cy="29434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trainer.train</a:t>
            </a:r>
            <a:r>
              <a:rPr kumimoji="1" lang="en-US" altLang="zh-TW" sz="28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zh-TW" alt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BE63E63-CA18-FEB4-E103-83858003F482}"/>
              </a:ext>
            </a:extLst>
          </p:cNvPr>
          <p:cNvSpPr txBox="1"/>
          <p:nvPr/>
        </p:nvSpPr>
        <p:spPr>
          <a:xfrm>
            <a:off x="2103137" y="1567770"/>
            <a:ext cx="456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This is a training script with native </a:t>
            </a:r>
            <a:r>
              <a:rPr kumimoji="1" lang="en" altLang="zh-TW" dirty="0" err="1"/>
              <a:t>PyTorch</a:t>
            </a:r>
            <a:r>
              <a:rPr kumimoji="1" lang="en" altLang="zh-TW" dirty="0"/>
              <a:t> (</a:t>
            </a:r>
            <a:r>
              <a:rPr kumimoji="1" lang="en" altLang="zh-TW" dirty="0">
                <a:hlinkClick r:id="rId3"/>
              </a:rPr>
              <a:t>ref</a:t>
            </a:r>
            <a:r>
              <a:rPr kumimoji="1" lang="en" altLang="zh-TW" dirty="0"/>
              <a:t>).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831591B-6173-4CBF-3093-82BF2C35BF85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622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58CB10-07DA-B0A2-D2D8-13D962BE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Setting up </a:t>
            </a:r>
            <a:r>
              <a:rPr kumimoji="1" lang="en" altLang="zh-TW" dirty="0" err="1"/>
              <a:t>TrainingArguments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EC9097-2664-1281-2F76-D066E3F1F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E6E417-80DC-A49D-CE10-D42705DF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99" y="1630629"/>
            <a:ext cx="8294802" cy="414029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67D73A5-D46B-5864-B038-AEDFF4CBCAF3}"/>
              </a:ext>
            </a:extLst>
          </p:cNvPr>
          <p:cNvSpPr txBox="1"/>
          <p:nvPr/>
        </p:nvSpPr>
        <p:spPr>
          <a:xfrm>
            <a:off x="1274190" y="5958971"/>
            <a:ext cx="9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https://</a:t>
            </a:r>
            <a:r>
              <a:rPr lang="en" altLang="zh-TW" dirty="0" err="1"/>
              <a:t>huggingface.co</a:t>
            </a:r>
            <a:r>
              <a:rPr lang="en" altLang="zh-TW" dirty="0"/>
              <a:t>/docs/transformers/</a:t>
            </a:r>
            <a:r>
              <a:rPr lang="en" altLang="zh-TW" dirty="0" err="1"/>
              <a:t>main_classes</a:t>
            </a:r>
            <a:r>
              <a:rPr lang="en" altLang="zh-TW" dirty="0"/>
              <a:t>/</a:t>
            </a:r>
            <a:r>
              <a:rPr lang="en" altLang="zh-TW" dirty="0" err="1"/>
              <a:t>trainer#transformers.TrainingArguments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7495A8F-19F5-CB29-D40A-FEE17FEB779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741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6D4771-B980-D5BB-8C11-4AB3EE7B3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Learning rate and warmup steps (Linear decay)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D913B9-B0F8-8037-33A8-52C0CE80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E4598673-27F6-32FB-C1CE-FE009156163E}"/>
              </a:ext>
            </a:extLst>
          </p:cNvPr>
          <p:cNvCxnSpPr/>
          <p:nvPr/>
        </p:nvCxnSpPr>
        <p:spPr>
          <a:xfrm>
            <a:off x="2218337" y="2241555"/>
            <a:ext cx="0" cy="3657600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179D79A-91D5-1849-1E26-665544F75DB5}"/>
              </a:ext>
            </a:extLst>
          </p:cNvPr>
          <p:cNvCxnSpPr>
            <a:cxnSpLocks/>
          </p:cNvCxnSpPr>
          <p:nvPr/>
        </p:nvCxnSpPr>
        <p:spPr>
          <a:xfrm>
            <a:off x="2218337" y="5890766"/>
            <a:ext cx="6853805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ED60DE10-32DF-5958-97B1-E793854C0841}"/>
              </a:ext>
            </a:extLst>
          </p:cNvPr>
          <p:cNvCxnSpPr>
            <a:cxnSpLocks/>
          </p:cNvCxnSpPr>
          <p:nvPr/>
        </p:nvCxnSpPr>
        <p:spPr>
          <a:xfrm flipH="1">
            <a:off x="2218336" y="3097232"/>
            <a:ext cx="1493241" cy="27935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DEC8DDE-E9D2-B5DB-7031-C47B0C7A93A7}"/>
              </a:ext>
            </a:extLst>
          </p:cNvPr>
          <p:cNvCxnSpPr>
            <a:cxnSpLocks/>
          </p:cNvCxnSpPr>
          <p:nvPr/>
        </p:nvCxnSpPr>
        <p:spPr>
          <a:xfrm flipH="1" flipV="1">
            <a:off x="3711577" y="3097231"/>
            <a:ext cx="4429387" cy="278514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AB93C6B-3C0D-14A2-4D75-E3E2A5418997}"/>
              </a:ext>
            </a:extLst>
          </p:cNvPr>
          <p:cNvSpPr txBox="1"/>
          <p:nvPr/>
        </p:nvSpPr>
        <p:spPr>
          <a:xfrm>
            <a:off x="2147538" y="5882377"/>
            <a:ext cx="163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solidFill>
                  <a:srgbClr val="FF0000"/>
                </a:solidFill>
              </a:rPr>
              <a:t>warm_up</a:t>
            </a:r>
            <a:r>
              <a:rPr kumimoji="1" lang="en-US" altLang="zh-TW" dirty="0">
                <a:solidFill>
                  <a:srgbClr val="FF0000"/>
                </a:solidFill>
              </a:rPr>
              <a:t> steps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EA64CCC-CA89-8BCE-BEBD-3BB0A6AA1599}"/>
              </a:ext>
            </a:extLst>
          </p:cNvPr>
          <p:cNvCxnSpPr>
            <a:cxnSpLocks/>
          </p:cNvCxnSpPr>
          <p:nvPr/>
        </p:nvCxnSpPr>
        <p:spPr>
          <a:xfrm>
            <a:off x="3711577" y="3097231"/>
            <a:ext cx="0" cy="2793535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90A6DFD-7490-392E-2C1B-DA9AD6A24C4A}"/>
              </a:ext>
            </a:extLst>
          </p:cNvPr>
          <p:cNvSpPr txBox="1"/>
          <p:nvPr/>
        </p:nvSpPr>
        <p:spPr>
          <a:xfrm>
            <a:off x="2894159" y="2727898"/>
            <a:ext cx="1634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LR we set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932839-B7C1-1C52-8BB8-A54D8AB5337F}"/>
              </a:ext>
            </a:extLst>
          </p:cNvPr>
          <p:cNvSpPr txBox="1"/>
          <p:nvPr/>
        </p:nvSpPr>
        <p:spPr>
          <a:xfrm>
            <a:off x="1171577" y="2126445"/>
            <a:ext cx="14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LR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E11870E-5E61-98B0-6B16-9F47D663E2AB}"/>
              </a:ext>
            </a:extLst>
          </p:cNvPr>
          <p:cNvSpPr txBox="1"/>
          <p:nvPr/>
        </p:nvSpPr>
        <p:spPr>
          <a:xfrm>
            <a:off x="8140964" y="5899155"/>
            <a:ext cx="1493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/>
              <a:t>Num_steps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7827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E14D7-1676-C1E4-4142-726BD03EE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 Accumulation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1C5C41-468D-3C4C-8698-0D822CD0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5038044B-FF8A-452A-F55D-796B07E01F1D}"/>
              </a:ext>
            </a:extLst>
          </p:cNvPr>
          <p:cNvSpPr/>
          <p:nvPr/>
        </p:nvSpPr>
        <p:spPr>
          <a:xfrm>
            <a:off x="2348237" y="3440753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06963A3-211F-592D-EEFC-A1B6F420CCBF}"/>
              </a:ext>
            </a:extLst>
          </p:cNvPr>
          <p:cNvSpPr/>
          <p:nvPr/>
        </p:nvSpPr>
        <p:spPr>
          <a:xfrm>
            <a:off x="2348238" y="480772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4E0C5E-D120-1209-BB93-034C74E5F3BC}"/>
              </a:ext>
            </a:extLst>
          </p:cNvPr>
          <p:cNvSpPr/>
          <p:nvPr/>
        </p:nvSpPr>
        <p:spPr>
          <a:xfrm>
            <a:off x="653143" y="2314598"/>
            <a:ext cx="2994261" cy="294343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8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E2807A7-C4E4-1C62-E691-DF7DBAAEDD06}"/>
              </a:ext>
            </a:extLst>
          </p:cNvPr>
          <p:cNvSpPr txBox="1"/>
          <p:nvPr/>
        </p:nvSpPr>
        <p:spPr>
          <a:xfrm>
            <a:off x="1040107" y="2697254"/>
            <a:ext cx="411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/>
              <a:t>(Original) </a:t>
            </a:r>
            <a:r>
              <a:rPr kumimoji="1" lang="en" altLang="zh-TW" dirty="0" err="1"/>
              <a:t>gradient_accumulation_steps</a:t>
            </a:r>
            <a:r>
              <a:rPr kumimoji="1" lang="en" altLang="zh-TW" dirty="0"/>
              <a:t>=1</a:t>
            </a:r>
            <a:endParaRPr kumimoji="1" lang="zh-TW" altLang="en-US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7D809BF-B79D-5EAF-0CB3-0033D0008E96}"/>
              </a:ext>
            </a:extLst>
          </p:cNvPr>
          <p:cNvCxnSpPr>
            <a:cxnSpLocks/>
          </p:cNvCxnSpPr>
          <p:nvPr/>
        </p:nvCxnSpPr>
        <p:spPr>
          <a:xfrm>
            <a:off x="3464526" y="3620684"/>
            <a:ext cx="1258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1057B9-F89A-7C6B-7215-40AC21709DD2}"/>
              </a:ext>
            </a:extLst>
          </p:cNvPr>
          <p:cNvSpPr txBox="1"/>
          <p:nvPr/>
        </p:nvSpPr>
        <p:spPr>
          <a:xfrm>
            <a:off x="6463313" y="3248034"/>
            <a:ext cx="209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B06A96DB-54DC-E18C-FD99-E6ED614168D2}"/>
              </a:ext>
            </a:extLst>
          </p:cNvPr>
          <p:cNvSpPr/>
          <p:nvPr/>
        </p:nvSpPr>
        <p:spPr>
          <a:xfrm>
            <a:off x="9042066" y="3408633"/>
            <a:ext cx="1258349" cy="4001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gradients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1DD4ACB3-61C2-8C1D-3CE1-B051FFC2A328}"/>
              </a:ext>
            </a:extLst>
          </p:cNvPr>
          <p:cNvCxnSpPr>
            <a:cxnSpLocks/>
          </p:cNvCxnSpPr>
          <p:nvPr/>
        </p:nvCxnSpPr>
        <p:spPr>
          <a:xfrm>
            <a:off x="6241566" y="3637208"/>
            <a:ext cx="2625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04B2F37-6EB7-9360-7453-24C4E72A6A35}"/>
                  </a:ext>
                </a:extLst>
              </p:cNvPr>
              <p:cNvSpPr txBox="1"/>
              <p:nvPr/>
            </p:nvSpPr>
            <p:spPr>
              <a:xfrm>
                <a:off x="7635351" y="1646109"/>
                <a:ext cx="3936163" cy="5495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/>
                  <a:t>MSE: </a:t>
                </a:r>
                <a14:m>
                  <m:oMath xmlns:m="http://schemas.openxmlformats.org/officeDocument/2006/math"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zh-TW" altLang="en-US" sz="20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sSub>
                                      <m:sSub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i</m:t>
                                        </m:r>
                                      </m:sub>
                                    </m:sSub>
                                    <m:r>
                                      <a:rPr lang="zh-TW" altLang="en-US" sz="20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zh-TW" altLang="en-US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TW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04B2F37-6EB7-9360-7453-24C4E72A6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5351" y="1646109"/>
                <a:ext cx="3936163" cy="549509"/>
              </a:xfrm>
              <a:prstGeom prst="rect">
                <a:avLst/>
              </a:prstGeom>
              <a:blipFill>
                <a:blip r:embed="rId2"/>
                <a:stretch>
                  <a:fillRect l="-1608" t="-72727" b="-1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06B49DE8-A112-D566-6A9B-D0745EC45994}"/>
              </a:ext>
            </a:extLst>
          </p:cNvPr>
          <p:cNvSpPr txBox="1"/>
          <p:nvPr/>
        </p:nvSpPr>
        <p:spPr>
          <a:xfrm>
            <a:off x="780048" y="1736198"/>
            <a:ext cx="544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每個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step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的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loss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計算是基於 </a:t>
            </a:r>
            <a:r>
              <a:rPr kumimoji="1" lang="en-US" altLang="zh-TW" dirty="0" err="1">
                <a:solidFill>
                  <a:srgbClr val="FF0000"/>
                </a:solidFill>
                <a:ea typeface="Microsoft JhengHei" panose="020B0604030504040204" pitchFamily="34" charset="-120"/>
              </a:rPr>
              <a:t>batch_size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個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examples</a:t>
            </a:r>
            <a:endParaRPr kumimoji="1" lang="zh-TW" altLang="en-US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8F2B871-007A-736F-144B-DC6DE637CBB6}"/>
              </a:ext>
            </a:extLst>
          </p:cNvPr>
          <p:cNvSpPr txBox="1"/>
          <p:nvPr/>
        </p:nvSpPr>
        <p:spPr>
          <a:xfrm>
            <a:off x="1040107" y="4139629"/>
            <a:ext cx="4112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dirty="0"/>
              <a:t>(Original) </a:t>
            </a:r>
            <a:r>
              <a:rPr kumimoji="1" lang="en" altLang="zh-TW" dirty="0" err="1"/>
              <a:t>gradient_accumulation_steps</a:t>
            </a:r>
            <a:r>
              <a:rPr kumimoji="1" lang="en" altLang="zh-TW" dirty="0"/>
              <a:t>=2</a:t>
            </a:r>
            <a:endParaRPr kumimoji="1" lang="zh-TW" altLang="en-US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D6AD1128-7283-CAD9-EC14-50CCA9CB7588}"/>
              </a:ext>
            </a:extLst>
          </p:cNvPr>
          <p:cNvCxnSpPr>
            <a:cxnSpLocks/>
          </p:cNvCxnSpPr>
          <p:nvPr/>
        </p:nvCxnSpPr>
        <p:spPr>
          <a:xfrm>
            <a:off x="3464526" y="5000575"/>
            <a:ext cx="1258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88DF9778-ADB7-8DF3-A152-C6EAC2C98D2E}"/>
              </a:ext>
            </a:extLst>
          </p:cNvPr>
          <p:cNvSpPr/>
          <p:nvPr/>
        </p:nvSpPr>
        <p:spPr>
          <a:xfrm>
            <a:off x="2348238" y="5513813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ED7BB8BC-960E-B5DF-CE58-0478DAE215FE}"/>
              </a:ext>
            </a:extLst>
          </p:cNvPr>
          <p:cNvCxnSpPr>
            <a:cxnSpLocks/>
          </p:cNvCxnSpPr>
          <p:nvPr/>
        </p:nvCxnSpPr>
        <p:spPr>
          <a:xfrm>
            <a:off x="3464526" y="5706660"/>
            <a:ext cx="1258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92FFD015-D54D-ADFD-C164-B7B783E74898}"/>
              </a:ext>
            </a:extLst>
          </p:cNvPr>
          <p:cNvSpPr/>
          <p:nvPr/>
        </p:nvSpPr>
        <p:spPr>
          <a:xfrm>
            <a:off x="4827737" y="3437153"/>
            <a:ext cx="1258349" cy="40011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7643333E-7AFB-92EE-11D2-6B89FADEA1DC}"/>
              </a:ext>
            </a:extLst>
          </p:cNvPr>
          <p:cNvSpPr/>
          <p:nvPr/>
        </p:nvSpPr>
        <p:spPr>
          <a:xfrm>
            <a:off x="4827737" y="4807727"/>
            <a:ext cx="1258349" cy="11061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Bigger Loss</a:t>
            </a: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FD36926-DEB3-C210-9377-4F6B2C2FEBFD}"/>
              </a:ext>
            </a:extLst>
          </p:cNvPr>
          <p:cNvSpPr txBox="1"/>
          <p:nvPr/>
        </p:nvSpPr>
        <p:spPr>
          <a:xfrm>
            <a:off x="6463313" y="4957895"/>
            <a:ext cx="2097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66AC1024-C255-24D7-52BD-F647D35B3EE0}"/>
              </a:ext>
            </a:extLst>
          </p:cNvPr>
          <p:cNvSpPr/>
          <p:nvPr/>
        </p:nvSpPr>
        <p:spPr>
          <a:xfrm>
            <a:off x="9042066" y="5118494"/>
            <a:ext cx="1258349" cy="40011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gradients</a:t>
            </a: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011DF776-2CC8-969F-62F8-C962DB101FB1}"/>
              </a:ext>
            </a:extLst>
          </p:cNvPr>
          <p:cNvCxnSpPr>
            <a:cxnSpLocks/>
          </p:cNvCxnSpPr>
          <p:nvPr/>
        </p:nvCxnSpPr>
        <p:spPr>
          <a:xfrm>
            <a:off x="6241566" y="5347069"/>
            <a:ext cx="26257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F0C3BA2-92B4-03F7-F163-2094537AE9E8}"/>
              </a:ext>
            </a:extLst>
          </p:cNvPr>
          <p:cNvSpPr txBox="1"/>
          <p:nvPr/>
        </p:nvSpPr>
        <p:spPr>
          <a:xfrm>
            <a:off x="3291864" y="5157167"/>
            <a:ext cx="1637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(Loss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相加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809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1" grpId="0"/>
      <p:bldP spid="13" grpId="0" animBg="1"/>
      <p:bldP spid="20" grpId="0"/>
      <p:bldP spid="23" grpId="0" animBg="1"/>
      <p:bldP spid="26" grpId="0" animBg="1"/>
      <p:bldP spid="27" grpId="0" animBg="1"/>
      <p:bldP spid="29" grpId="0"/>
      <p:bldP spid="30" grpId="0" animBg="1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5F9008-C2A6-F3B2-A6B3-FF55268B2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Build a function for evaluations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33BAE-79A9-E069-7888-F6A7F5E6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386D14-6D90-4D0D-5D98-AC81D8DF0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795" y="2071954"/>
            <a:ext cx="9858410" cy="3131642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6F21A00-6FB9-1DA1-A98B-A171072BB4AB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494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D3AB8-4AB9-FC84-E603-4F63AFB1F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Setting up Trainer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AD3AF3-DC5B-B8F7-1B1E-F74BED31D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8998DD1-0AB8-CF6E-C851-AA4F1F0BD100}"/>
              </a:ext>
            </a:extLst>
          </p:cNvPr>
          <p:cNvSpPr/>
          <p:nvPr/>
        </p:nvSpPr>
        <p:spPr>
          <a:xfrm>
            <a:off x="1213584" y="1951348"/>
            <a:ext cx="9764832" cy="34125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transformers.</a:t>
            </a:r>
            <a:r>
              <a:rPr lang="en" altLang="zh-TW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Trainer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=model, </a:t>
            </a: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TW" altLang="en-US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🤗 </a:t>
            </a: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model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training_args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the `</a:t>
            </a:r>
            <a:r>
              <a:rPr lang="en" altLang="zh-TW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TrainingArguments</a:t>
            </a: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` you 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train_dataset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train_dataset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the training dataset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eval_dataset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val_dataset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the evaluation dataset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compute_metrics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compute_metrics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evaluation metric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Use 1 GPU for training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trainer.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args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._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n_gpu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start training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trainer.train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7B8968-4FB9-76A9-C938-D29F0B4BBB84}"/>
              </a:ext>
            </a:extLst>
          </p:cNvPr>
          <p:cNvSpPr txBox="1"/>
          <p:nvPr/>
        </p:nvSpPr>
        <p:spPr>
          <a:xfrm>
            <a:off x="1274190" y="5958971"/>
            <a:ext cx="9643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https://</a:t>
            </a:r>
            <a:r>
              <a:rPr lang="en" altLang="zh-TW" dirty="0" err="1"/>
              <a:t>huggingface.co</a:t>
            </a:r>
            <a:r>
              <a:rPr lang="en" altLang="zh-TW" dirty="0"/>
              <a:t>/docs/transformers/</a:t>
            </a:r>
            <a:r>
              <a:rPr lang="en" altLang="zh-TW" dirty="0" err="1"/>
              <a:t>main_classes</a:t>
            </a:r>
            <a:r>
              <a:rPr lang="en" altLang="zh-TW" dirty="0"/>
              <a:t>/</a:t>
            </a:r>
            <a:r>
              <a:rPr lang="en" altLang="zh-TW" dirty="0" err="1"/>
              <a:t>trainer#transformers.Trainer</a:t>
            </a:r>
            <a:endParaRPr lang="en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0875B6C-3854-2C2A-A15C-F462E20FF1E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35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F21657-D1BA-F996-EF72-78BAC30F4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Perform predictions after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B0A60-D48E-ADA5-A062-6FB6DC17E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DF200BD-08AE-759C-26ED-D4705F2725DE}"/>
              </a:ext>
            </a:extLst>
          </p:cNvPr>
          <p:cNvSpPr/>
          <p:nvPr/>
        </p:nvSpPr>
        <p:spPr>
          <a:xfrm>
            <a:off x="1213584" y="1951348"/>
            <a:ext cx="9764832" cy="57503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trainer.predict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test_dataset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D8E87BA-1B2E-7BFD-399E-D72F2D6DD5E8}"/>
              </a:ext>
            </a:extLst>
          </p:cNvPr>
          <p:cNvSpPr txBox="1"/>
          <p:nvPr/>
        </p:nvSpPr>
        <p:spPr>
          <a:xfrm>
            <a:off x="1455191" y="2955148"/>
            <a:ext cx="9197097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This line will call `</a:t>
            </a:r>
            <a:r>
              <a:rPr kumimoji="1" lang="en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compute_metrics</a:t>
            </a:r>
            <a:r>
              <a:rPr kumimoji="1" lang="en" altLang="zh-TW" sz="2400" dirty="0"/>
              <a:t>` using the `</a:t>
            </a:r>
            <a:r>
              <a:rPr kumimoji="1" lang="en" altLang="zh-TW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test_dataset</a:t>
            </a:r>
            <a:r>
              <a:rPr kumimoji="1" lang="en" altLang="zh-TW" sz="2400" dirty="0"/>
              <a:t>`.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Because we are now  using </a:t>
            </a:r>
            <a:r>
              <a:rPr kumimoji="1" lang="en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predict() </a:t>
            </a:r>
            <a:r>
              <a:rPr kumimoji="1" lang="en" altLang="zh-TW" sz="2400" dirty="0"/>
              <a:t>with </a:t>
            </a:r>
            <a:r>
              <a:rPr kumimoji="1" lang="en" altLang="zh-TW" sz="2400" dirty="0">
                <a:latin typeface="Consolas" panose="020B0609020204030204" pitchFamily="49" charset="0"/>
                <a:cs typeface="Consolas" panose="020B0609020204030204" pitchFamily="49" charset="0"/>
              </a:rPr>
              <a:t>trainer</a:t>
            </a:r>
            <a:r>
              <a:rPr kumimoji="1" lang="en" altLang="zh-TW" sz="2400" dirty="0"/>
              <a:t>, it will not perform model updates.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544C4A4-AB40-FF4C-AC9C-841146BCE55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839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3805937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3ABBDE-F102-77A7-353C-00854812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52A17-784D-780D-0656-4481BBDF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8802"/>
            <a:ext cx="10176163" cy="6136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57CFC16-5F4F-A826-C204-E6419BE2A331}"/>
              </a:ext>
            </a:extLst>
          </p:cNvPr>
          <p:cNvSpPr txBox="1"/>
          <p:nvPr/>
        </p:nvSpPr>
        <p:spPr>
          <a:xfrm>
            <a:off x="4687409" y="920711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/docs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0B10F0-F930-A82D-FBC3-CCC08E57EFEA}"/>
              </a:ext>
            </a:extLst>
          </p:cNvPr>
          <p:cNvSpPr/>
          <p:nvPr/>
        </p:nvSpPr>
        <p:spPr>
          <a:xfrm>
            <a:off x="4687408" y="1927492"/>
            <a:ext cx="2787589" cy="9339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ABDF2F4-F45E-0C08-9C5F-9426B6DEA40B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0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7990F-52C1-9A95-89AD-F54111F9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D60F85-CD2C-2FFA-3200-28D09B24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315D825-5540-AC0D-514D-82FEB95CB882}"/>
              </a:ext>
            </a:extLst>
          </p:cNvPr>
          <p:cNvSpPr/>
          <p:nvPr/>
        </p:nvSpPr>
        <p:spPr>
          <a:xfrm>
            <a:off x="1457417" y="4307773"/>
            <a:ext cx="8595441" cy="164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kumimoji="1" lang="en" altLang="zh-TW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kumimoji="1" lang="en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" altLang="zh-TW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huggingface</a:t>
            </a:r>
            <a:r>
              <a:rPr kumimoji="1" lang="en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" altLang="zh-TW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transformers.git</a:t>
            </a:r>
            <a:endParaRPr kumimoji="1" lang="en" altLang="zh-TW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transformers</a:t>
            </a:r>
          </a:p>
          <a:p>
            <a:r>
              <a:rPr kumimoji="1" lang="en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-e .</a:t>
            </a:r>
            <a:endParaRPr kumimoji="1" lang="zh-TW" alt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F81951F-CEE3-2E3E-B934-AF20DD35144A}"/>
              </a:ext>
            </a:extLst>
          </p:cNvPr>
          <p:cNvSpPr txBox="1"/>
          <p:nvPr/>
        </p:nvSpPr>
        <p:spPr>
          <a:xfrm>
            <a:off x="1457417" y="1697968"/>
            <a:ext cx="7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Basically, you need to install </a:t>
            </a:r>
            <a:r>
              <a:rPr kumimoji="1" lang="en" altLang="zh-TW" dirty="0" err="1"/>
              <a:t>PyTorch</a:t>
            </a:r>
            <a:r>
              <a:rPr kumimoji="1" lang="en" altLang="zh-TW" dirty="0"/>
              <a:t> first before you install transformers.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C58EACD-BDE6-ADC3-7B72-86AA6EF69B3D}"/>
              </a:ext>
            </a:extLst>
          </p:cNvPr>
          <p:cNvSpPr txBox="1"/>
          <p:nvPr/>
        </p:nvSpPr>
        <p:spPr>
          <a:xfrm>
            <a:off x="1457417" y="2335938"/>
            <a:ext cx="72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(Recommended)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264569-5A89-DB2D-6846-56FBC136A32B}"/>
              </a:ext>
            </a:extLst>
          </p:cNvPr>
          <p:cNvSpPr/>
          <p:nvPr/>
        </p:nvSpPr>
        <p:spPr>
          <a:xfrm>
            <a:off x="1457417" y="2768618"/>
            <a:ext cx="8595441" cy="62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transformers</a:t>
            </a:r>
            <a:endParaRPr kumimoji="1" lang="zh-TW" alt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6E8C7A-6533-01EB-BFFA-5BEDB842B4B7}"/>
              </a:ext>
            </a:extLst>
          </p:cNvPr>
          <p:cNvSpPr txBox="1"/>
          <p:nvPr/>
        </p:nvSpPr>
        <p:spPr>
          <a:xfrm>
            <a:off x="1376039" y="3867372"/>
            <a:ext cx="7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(If you want to try new things)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34D2338-697F-F1B4-13A3-D258CD2FAD0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5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B43E7-5882-85CC-CBF2-BA524871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Packages required in this tutorial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19E9B-46CB-B6C9-C972-1F3D4610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2182E-5B8B-759E-EB41-A9EDDDB04FA2}"/>
              </a:ext>
            </a:extLst>
          </p:cNvPr>
          <p:cNvSpPr/>
          <p:nvPr/>
        </p:nvSpPr>
        <p:spPr>
          <a:xfrm>
            <a:off x="1798279" y="2798130"/>
            <a:ext cx="8595441" cy="2733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torch==2.4.0</a:t>
            </a:r>
            <a:endParaRPr lang="en" altLang="zh-TW" sz="2400" b="0" dirty="0">
              <a:solidFill>
                <a:srgbClr val="CD3131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transformers==4.37.0</a:t>
            </a:r>
          </a:p>
          <a:p>
            <a:r>
              <a:rPr lang="en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datasets==3.0.1</a:t>
            </a:r>
          </a:p>
          <a:p>
            <a:r>
              <a:rPr lang="en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!pip install accelerate==0.21.0</a:t>
            </a:r>
          </a:p>
          <a:p>
            <a:r>
              <a:rPr lang="en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scikit-learn==1.5.2</a:t>
            </a:r>
          </a:p>
          <a:p>
            <a:r>
              <a:rPr lang="en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</a:t>
            </a:r>
            <a:r>
              <a:rPr lang="en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wget</a:t>
            </a:r>
            <a:endParaRPr lang="en" altLang="zh-TW" sz="2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tarfile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48FDBB7-171D-0C9E-286F-A32D54FC0BE1}"/>
              </a:ext>
            </a:extLst>
          </p:cNvPr>
          <p:cNvSpPr txBox="1"/>
          <p:nvPr/>
        </p:nvSpPr>
        <p:spPr>
          <a:xfrm>
            <a:off x="2013566" y="1782016"/>
            <a:ext cx="73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We need the following packages for this tutorial. On </a:t>
            </a:r>
            <a:r>
              <a:rPr kumimoji="1" lang="en" altLang="zh-TW" dirty="0" err="1"/>
              <a:t>Colab</a:t>
            </a:r>
            <a:r>
              <a:rPr kumimoji="1" lang="en" altLang="zh-TW" dirty="0"/>
              <a:t>, you may not need to re-install these packages for they may have already been installed.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AFA3F-868B-3018-2EDF-E1D1799D024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063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746E61-D3EF-0C34-83C5-8D6B4D37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3ABBDE-F102-77A7-353C-00854812D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DCC480-6312-F11D-3401-063F855614FD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152A17-784D-780D-0656-4481BBDF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8802"/>
            <a:ext cx="10176163" cy="6136671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57CFC16-5F4F-A826-C204-E6419BE2A331}"/>
              </a:ext>
            </a:extLst>
          </p:cNvPr>
          <p:cNvSpPr txBox="1"/>
          <p:nvPr/>
        </p:nvSpPr>
        <p:spPr>
          <a:xfrm>
            <a:off x="4687409" y="920711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/docs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40B10F0-F930-A82D-FBC3-CCC08E57EFEA}"/>
              </a:ext>
            </a:extLst>
          </p:cNvPr>
          <p:cNvSpPr/>
          <p:nvPr/>
        </p:nvSpPr>
        <p:spPr>
          <a:xfrm>
            <a:off x="4687409" y="3081589"/>
            <a:ext cx="2787589" cy="9339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3191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5B43E7-5882-85CC-CBF2-BA524871A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 the versions of your packages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19E9B-46CB-B6C9-C972-1F3D46109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D2182E-5B8B-759E-EB41-A9EDDDB04FA2}"/>
              </a:ext>
            </a:extLst>
          </p:cNvPr>
          <p:cNvSpPr/>
          <p:nvPr/>
        </p:nvSpPr>
        <p:spPr>
          <a:xfrm>
            <a:off x="1142824" y="2220173"/>
            <a:ext cx="9906351" cy="2461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torch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" altLang="zh-TW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"PyTorch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version: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torch.__version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__}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" altLang="zh-TW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"Hugging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Face Transformers version: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transformers.__version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__}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datasets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print(</a:t>
            </a:r>
            <a:r>
              <a:rPr lang="en" altLang="zh-TW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"Hugging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Face Datasets version: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datasets.__version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__}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A7C1691-576A-CE06-4D15-481466DF2153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Calibri" panose="020F0502020204030204" pitchFamily="34" charset="0"/>
                <a:ea typeface="新細明體"/>
                <a:cs typeface="Calibri" panose="020F0502020204030204" pitchFamily="34" charset="0"/>
              </a:rPr>
              <a:t>Hugging Face Tutorial </a:t>
            </a:r>
            <a:endParaRPr lang="zh-TW" altLang="en-US" dirty="0">
              <a:latin typeface="Calibri" panose="020F0502020204030204" pitchFamily="34" charset="0"/>
              <a:ea typeface="新細明體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48641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1401</TotalTime>
  <Words>6988</Words>
  <Application>Microsoft Macintosh PowerPoint</Application>
  <PresentationFormat>寬螢幕</PresentationFormat>
  <Paragraphs>377</Paragraphs>
  <Slides>47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5" baseType="lpstr">
      <vt:lpstr>Microsoft JhengHei</vt:lpstr>
      <vt:lpstr>Arial</vt:lpstr>
      <vt:lpstr>Calibri</vt:lpstr>
      <vt:lpstr>Calibri Light</vt:lpstr>
      <vt:lpstr>Cambria Math</vt:lpstr>
      <vt:lpstr>Consolas</vt:lpstr>
      <vt:lpstr>Menlo</vt:lpstr>
      <vt:lpstr>回顧</vt:lpstr>
      <vt:lpstr>自然語言處理與應用 Natural Language Processing and Applications</vt:lpstr>
      <vt:lpstr>Outline</vt:lpstr>
      <vt:lpstr>Introduction to Hugging Face</vt:lpstr>
      <vt:lpstr>Hugging Face made the first PyTorch Implementation of BERT</vt:lpstr>
      <vt:lpstr>PowerPoint 簡報</vt:lpstr>
      <vt:lpstr>Installation</vt:lpstr>
      <vt:lpstr>Packages required in this tutorial</vt:lpstr>
      <vt:lpstr>PowerPoint 簡報</vt:lpstr>
      <vt:lpstr>Check the versions of your packages</vt:lpstr>
      <vt:lpstr>Sentence Classification with BERT</vt:lpstr>
      <vt:lpstr>PowerPoint 簡報</vt:lpstr>
      <vt:lpstr>Workflow for training a model using Hugging Face</vt:lpstr>
      <vt:lpstr>Dataset Preparation (IMDb reviews)</vt:lpstr>
      <vt:lpstr>The folder structure of IMDb after unzipping</vt:lpstr>
      <vt:lpstr>Create a function to pre-process the IMDb dataset</vt:lpstr>
      <vt:lpstr>Pre-process the IMDb dataset</vt:lpstr>
      <vt:lpstr>Dataset splitting</vt:lpstr>
      <vt:lpstr>Pre-process the input sentences for BERT</vt:lpstr>
      <vt:lpstr>Hugging Face Tokenizer</vt:lpstr>
      <vt:lpstr>PowerPoint 簡報</vt:lpstr>
      <vt:lpstr>Auto Classes (models, tokenizers)</vt:lpstr>
      <vt:lpstr>Outputs of the Tokenizer (Case1)</vt:lpstr>
      <vt:lpstr>Outputs of the Tokenizer (Case2)</vt:lpstr>
      <vt:lpstr>Methods inside `tokenizer`</vt:lpstr>
      <vt:lpstr>Some useful methods of `tokenizer`</vt:lpstr>
      <vt:lpstr>Check the tokenized results</vt:lpstr>
      <vt:lpstr>Check the tokenized results (input_ids)</vt:lpstr>
      <vt:lpstr>Check the tokenized results (token_type_ids)</vt:lpstr>
      <vt:lpstr>Check the tokenized results (token_type_ids)</vt:lpstr>
      <vt:lpstr>Check the tokenized results (attention_mask)</vt:lpstr>
      <vt:lpstr>Building the Dataset class using PyTorch</vt:lpstr>
      <vt:lpstr>Or you can use Hugging Face Datasets</vt:lpstr>
      <vt:lpstr>PowerPoint 簡報</vt:lpstr>
      <vt:lpstr>You still need to tokenize the dataset</vt:lpstr>
      <vt:lpstr>Load the BERT classification model</vt:lpstr>
      <vt:lpstr>Different models for different tasks</vt:lpstr>
      <vt:lpstr>What happens for down-stream tasks?</vt:lpstr>
      <vt:lpstr>What happens for down-stream tasks?</vt:lpstr>
      <vt:lpstr>Model Training with Hugging Face Trainer</vt:lpstr>
      <vt:lpstr>Why Trainer?</vt:lpstr>
      <vt:lpstr>Setting up TrainingArguments</vt:lpstr>
      <vt:lpstr>Learning rate and warmup steps (Linear decay)</vt:lpstr>
      <vt:lpstr>Gradient Accumulation</vt:lpstr>
      <vt:lpstr>Build a function for evaluations</vt:lpstr>
      <vt:lpstr>Setting up Trainer</vt:lpstr>
      <vt:lpstr>Perform predictions after training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174</cp:revision>
  <dcterms:created xsi:type="dcterms:W3CDTF">2025-02-07T09:05:59Z</dcterms:created>
  <dcterms:modified xsi:type="dcterms:W3CDTF">2025-04-14T05:03:36Z</dcterms:modified>
</cp:coreProperties>
</file>